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5"/>
    <p:restoredTop sz="83590"/>
  </p:normalViewPr>
  <p:slideViewPr>
    <p:cSldViewPr snapToGrid="0" snapToObjects="1">
      <p:cViewPr varScale="1">
        <p:scale>
          <a:sx n="133" d="100"/>
          <a:sy n="133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FED33-D364-4F91-8541-361F9B6623A2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76DD68-2211-4D68-AE3D-A192DBC3D93E}">
      <dgm:prSet/>
      <dgm:spPr/>
      <dgm:t>
        <a:bodyPr/>
        <a:lstStyle/>
        <a:p>
          <a:pPr algn="ctr"/>
          <a:r>
            <a:rPr lang="en-US" dirty="0"/>
            <a:t>Include </a:t>
          </a:r>
          <a:r>
            <a:rPr lang="en-US" dirty="0" err="1"/>
            <a:t>sPb</a:t>
          </a:r>
          <a:r>
            <a:rPr lang="en-US" dirty="0"/>
            <a:t>/</a:t>
          </a:r>
          <a:r>
            <a:rPr lang="en-US" dirty="0" err="1"/>
            <a:t>gPb</a:t>
          </a:r>
          <a:endParaRPr lang="en-US" dirty="0"/>
        </a:p>
      </dgm:t>
    </dgm:pt>
    <dgm:pt modelId="{6A4BB75F-68E0-409A-BFE9-E26261226239}" type="parTrans" cxnId="{1741BE40-085B-4059-92EB-427B31E4DC5E}">
      <dgm:prSet/>
      <dgm:spPr/>
      <dgm:t>
        <a:bodyPr/>
        <a:lstStyle/>
        <a:p>
          <a:endParaRPr lang="en-US"/>
        </a:p>
      </dgm:t>
    </dgm:pt>
    <dgm:pt modelId="{0A1AF5F1-26C4-481C-8C56-DB85A21A5703}" type="sibTrans" cxnId="{1741BE40-085B-4059-92EB-427B31E4DC5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EB58B87-A8B9-4CE4-8EE4-C48630EE6D6E}">
      <dgm:prSet/>
      <dgm:spPr/>
      <dgm:t>
        <a:bodyPr/>
        <a:lstStyle/>
        <a:p>
          <a:pPr algn="ctr"/>
          <a:r>
            <a:rPr lang="en-US" dirty="0"/>
            <a:t>More training</a:t>
          </a:r>
        </a:p>
      </dgm:t>
    </dgm:pt>
    <dgm:pt modelId="{01AE75FE-7B9D-4FB9-BB9A-1C0DFF295577}" type="parTrans" cxnId="{A138F777-6249-44FE-975E-197B3836FCFC}">
      <dgm:prSet/>
      <dgm:spPr/>
      <dgm:t>
        <a:bodyPr/>
        <a:lstStyle/>
        <a:p>
          <a:endParaRPr lang="en-US"/>
        </a:p>
      </dgm:t>
    </dgm:pt>
    <dgm:pt modelId="{8EDC0B2E-7524-448B-918B-6B81867BF43F}" type="sibTrans" cxnId="{A138F777-6249-44FE-975E-197B3836FCF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B9F2BA6-BB4B-4ABB-9BA6-86E9DFCEC3D3}">
      <dgm:prSet/>
      <dgm:spPr/>
      <dgm:t>
        <a:bodyPr/>
        <a:lstStyle/>
        <a:p>
          <a:pPr algn="ctr"/>
          <a:r>
            <a:rPr lang="en-US" dirty="0"/>
            <a:t>Both rounds + data</a:t>
          </a:r>
        </a:p>
      </dgm:t>
    </dgm:pt>
    <dgm:pt modelId="{51E40423-B9B3-423C-9F28-F3704FF21C1A}" type="parTrans" cxnId="{09623E01-19B2-4605-8790-EF19F72589CD}">
      <dgm:prSet/>
      <dgm:spPr/>
      <dgm:t>
        <a:bodyPr/>
        <a:lstStyle/>
        <a:p>
          <a:endParaRPr lang="en-US"/>
        </a:p>
      </dgm:t>
    </dgm:pt>
    <dgm:pt modelId="{E5ADBFE1-376B-40A4-8D40-275209E19547}" type="sibTrans" cxnId="{09623E01-19B2-4605-8790-EF19F72589CD}">
      <dgm:prSet/>
      <dgm:spPr/>
      <dgm:t>
        <a:bodyPr/>
        <a:lstStyle/>
        <a:p>
          <a:endParaRPr lang="en-US"/>
        </a:p>
      </dgm:t>
    </dgm:pt>
    <dgm:pt modelId="{DCEBD1D6-1D5B-4655-8B7F-D30B9A6A503E}">
      <dgm:prSet/>
      <dgm:spPr/>
      <dgm:t>
        <a:bodyPr/>
        <a:lstStyle/>
        <a:p>
          <a:pPr algn="ctr"/>
          <a:r>
            <a:rPr lang="en-US" dirty="0"/>
            <a:t>Train on F-Score instead of SSD</a:t>
          </a:r>
        </a:p>
      </dgm:t>
    </dgm:pt>
    <dgm:pt modelId="{FC54638F-AB0B-4870-8369-66F0D9FB78E4}" type="parTrans" cxnId="{1796287F-8321-495E-B6B7-37B51DECFC96}">
      <dgm:prSet/>
      <dgm:spPr/>
      <dgm:t>
        <a:bodyPr/>
        <a:lstStyle/>
        <a:p>
          <a:endParaRPr lang="en-US"/>
        </a:p>
      </dgm:t>
    </dgm:pt>
    <dgm:pt modelId="{57093C3B-AD1F-46CD-AE67-6D71ED78B5E5}" type="sibTrans" cxnId="{1796287F-8321-495E-B6B7-37B51DECFC96}">
      <dgm:prSet/>
      <dgm:spPr/>
      <dgm:t>
        <a:bodyPr/>
        <a:lstStyle/>
        <a:p>
          <a:endParaRPr lang="en-US"/>
        </a:p>
      </dgm:t>
    </dgm:pt>
    <dgm:pt modelId="{14542082-83F1-4F84-A5B8-2ED0131A818B}">
      <dgm:prSet/>
      <dgm:spPr/>
      <dgm:t>
        <a:bodyPr/>
        <a:lstStyle/>
        <a:p>
          <a:pPr algn="ctr"/>
          <a:r>
            <a:rPr lang="en-US" dirty="0"/>
            <a:t>Use Global </a:t>
          </a:r>
          <a:r>
            <a:rPr lang="en-US" err="1"/>
            <a:t>Texton</a:t>
          </a:r>
          <a:r>
            <a:rPr lang="en-US"/>
            <a:t> bank</a:t>
          </a:r>
          <a:endParaRPr lang="en-US" dirty="0"/>
        </a:p>
      </dgm:t>
    </dgm:pt>
    <dgm:pt modelId="{F7D513B1-50AC-4E14-98CB-8388785C0762}" type="parTrans" cxnId="{4B80E522-C24D-41ED-9509-5FD9BC945553}">
      <dgm:prSet/>
      <dgm:spPr/>
      <dgm:t>
        <a:bodyPr/>
        <a:lstStyle/>
        <a:p>
          <a:endParaRPr lang="en-US"/>
        </a:p>
      </dgm:t>
    </dgm:pt>
    <dgm:pt modelId="{514BEE10-33BF-41F1-8CF9-E07BACE6BF66}" type="sibTrans" cxnId="{4B80E522-C24D-41ED-9509-5FD9BC94555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BA8735C-47A8-4DA4-BA74-39FE6E82B570}">
      <dgm:prSet/>
      <dgm:spPr/>
      <dgm:t>
        <a:bodyPr/>
        <a:lstStyle/>
        <a:p>
          <a:pPr algn="ctr"/>
          <a:r>
            <a:rPr lang="en-US" dirty="0"/>
            <a:t>Thresholding of some sort to eliminate noise</a:t>
          </a:r>
        </a:p>
      </dgm:t>
    </dgm:pt>
    <dgm:pt modelId="{F8F23C6D-6138-44AC-8532-452C5DE89706}" type="parTrans" cxnId="{5353D6B9-34FF-41F5-9D07-20463E27E3AF}">
      <dgm:prSet/>
      <dgm:spPr/>
      <dgm:t>
        <a:bodyPr/>
        <a:lstStyle/>
        <a:p>
          <a:endParaRPr lang="en-US"/>
        </a:p>
      </dgm:t>
    </dgm:pt>
    <dgm:pt modelId="{1C502CE7-9139-49E5-9FC6-1AB4DADE582E}" type="sibTrans" cxnId="{5353D6B9-34FF-41F5-9D07-20463E27E3A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249D014-008D-3948-A0E6-951821305E07}">
      <dgm:prSet/>
      <dgm:spPr/>
      <dgm:t>
        <a:bodyPr/>
        <a:lstStyle/>
        <a:p>
          <a:pPr algn="ctr"/>
          <a:r>
            <a:rPr lang="en-US" dirty="0"/>
            <a:t>Include global information, much less noise.</a:t>
          </a:r>
        </a:p>
      </dgm:t>
    </dgm:pt>
    <dgm:pt modelId="{2505F57A-3792-B545-B0A3-F3E42D3CBF35}" type="parTrans" cxnId="{85992BA3-9FF9-9946-8B33-893A3576D507}">
      <dgm:prSet/>
      <dgm:spPr/>
      <dgm:t>
        <a:bodyPr/>
        <a:lstStyle/>
        <a:p>
          <a:endParaRPr lang="en-US"/>
        </a:p>
      </dgm:t>
    </dgm:pt>
    <dgm:pt modelId="{4803A05C-1355-D947-847C-D8A5AAC47EF0}" type="sibTrans" cxnId="{85992BA3-9FF9-9946-8B33-893A3576D507}">
      <dgm:prSet/>
      <dgm:spPr/>
      <dgm:t>
        <a:bodyPr/>
        <a:lstStyle/>
        <a:p>
          <a:endParaRPr lang="en-US"/>
        </a:p>
      </dgm:t>
    </dgm:pt>
    <dgm:pt modelId="{5B3C7A01-5EE6-E849-9787-C0215A0F984B}">
      <dgm:prSet/>
      <dgm:spPr/>
      <dgm:t>
        <a:bodyPr/>
        <a:lstStyle/>
        <a:p>
          <a:pPr algn="ctr"/>
          <a:r>
            <a:rPr lang="en-US" dirty="0"/>
            <a:t>Better Filtering</a:t>
          </a:r>
        </a:p>
      </dgm:t>
    </dgm:pt>
    <dgm:pt modelId="{27B4963F-60CF-3A47-A9E4-F34DC3A3C3BA}" type="parTrans" cxnId="{77163C83-0A13-C54F-AD42-432549BF99A8}">
      <dgm:prSet/>
      <dgm:spPr/>
      <dgm:t>
        <a:bodyPr/>
        <a:lstStyle/>
        <a:p>
          <a:endParaRPr lang="en-US"/>
        </a:p>
      </dgm:t>
    </dgm:pt>
    <dgm:pt modelId="{1D93D181-990B-034D-A714-3219904C2CBC}" type="sibTrans" cxnId="{77163C83-0A13-C54F-AD42-432549BF99A8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28D30666-B766-FA47-A783-0B312779A22F}">
      <dgm:prSet/>
      <dgm:spPr/>
      <dgm:t>
        <a:bodyPr/>
        <a:lstStyle/>
        <a:p>
          <a:pPr algn="l"/>
          <a:endParaRPr lang="en-US"/>
        </a:p>
      </dgm:t>
    </dgm:pt>
    <dgm:pt modelId="{FF811995-8030-234C-BBD3-DF9340E56385}" type="parTrans" cxnId="{E36C14E5-40F5-E345-8B74-6A1AEA831933}">
      <dgm:prSet/>
      <dgm:spPr/>
      <dgm:t>
        <a:bodyPr/>
        <a:lstStyle/>
        <a:p>
          <a:endParaRPr lang="en-US"/>
        </a:p>
      </dgm:t>
    </dgm:pt>
    <dgm:pt modelId="{C15B7CC9-3447-3343-9144-6DFDDD8A8652}" type="sibTrans" cxnId="{E36C14E5-40F5-E345-8B74-6A1AEA831933}">
      <dgm:prSet/>
      <dgm:spPr/>
      <dgm:t>
        <a:bodyPr/>
        <a:lstStyle/>
        <a:p>
          <a:endParaRPr lang="en-US"/>
        </a:p>
      </dgm:t>
    </dgm:pt>
    <dgm:pt modelId="{87ADCA40-CCAC-E144-A152-C06060B710FC}" type="pres">
      <dgm:prSet presAssocID="{994FED33-D364-4F91-8541-361F9B6623A2}" presName="Name0" presStyleCnt="0">
        <dgm:presLayoutVars>
          <dgm:animLvl val="lvl"/>
          <dgm:resizeHandles val="exact"/>
        </dgm:presLayoutVars>
      </dgm:prSet>
      <dgm:spPr/>
    </dgm:pt>
    <dgm:pt modelId="{F87BC986-21EC-A84C-B714-B7B509450C42}" type="pres">
      <dgm:prSet presAssocID="{4976DD68-2211-4D68-AE3D-A192DBC3D93E}" presName="compositeNode" presStyleCnt="0">
        <dgm:presLayoutVars>
          <dgm:bulletEnabled val="1"/>
        </dgm:presLayoutVars>
      </dgm:prSet>
      <dgm:spPr/>
    </dgm:pt>
    <dgm:pt modelId="{895084D5-603E-9249-859A-8DF538BA65F3}" type="pres">
      <dgm:prSet presAssocID="{4976DD68-2211-4D68-AE3D-A192DBC3D93E}" presName="bgRect" presStyleLbl="bgAccFollowNode1" presStyleIdx="0" presStyleCnt="5"/>
      <dgm:spPr/>
    </dgm:pt>
    <dgm:pt modelId="{15225AD5-D2BC-5A46-8AFB-5A08E12F0FF2}" type="pres">
      <dgm:prSet presAssocID="{0A1AF5F1-26C4-481C-8C56-DB85A21A570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E728F239-F2B4-4145-A75F-5EF2DF12960F}" type="pres">
      <dgm:prSet presAssocID="{4976DD68-2211-4D68-AE3D-A192DBC3D93E}" presName="bottomLine" presStyleLbl="alignNode1" presStyleIdx="1" presStyleCnt="10">
        <dgm:presLayoutVars/>
      </dgm:prSet>
      <dgm:spPr/>
    </dgm:pt>
    <dgm:pt modelId="{5ED4CC52-CE2C-934A-B270-F9C7A6446683}" type="pres">
      <dgm:prSet presAssocID="{4976DD68-2211-4D68-AE3D-A192DBC3D93E}" presName="nodeText" presStyleLbl="bgAccFollowNode1" presStyleIdx="0" presStyleCnt="5">
        <dgm:presLayoutVars>
          <dgm:bulletEnabled val="1"/>
        </dgm:presLayoutVars>
      </dgm:prSet>
      <dgm:spPr/>
    </dgm:pt>
    <dgm:pt modelId="{B5877DA5-8F4F-5F4A-94B5-317D0C1AEDFE}" type="pres">
      <dgm:prSet presAssocID="{0A1AF5F1-26C4-481C-8C56-DB85A21A5703}" presName="sibTrans" presStyleCnt="0"/>
      <dgm:spPr/>
    </dgm:pt>
    <dgm:pt modelId="{26B89863-76BD-DA43-8F03-B4E963E5BB0A}" type="pres">
      <dgm:prSet presAssocID="{DEB58B87-A8B9-4CE4-8EE4-C48630EE6D6E}" presName="compositeNode" presStyleCnt="0">
        <dgm:presLayoutVars>
          <dgm:bulletEnabled val="1"/>
        </dgm:presLayoutVars>
      </dgm:prSet>
      <dgm:spPr/>
    </dgm:pt>
    <dgm:pt modelId="{93FE5154-B88E-2A48-A382-894E2E440936}" type="pres">
      <dgm:prSet presAssocID="{DEB58B87-A8B9-4CE4-8EE4-C48630EE6D6E}" presName="bgRect" presStyleLbl="bgAccFollowNode1" presStyleIdx="1" presStyleCnt="5"/>
      <dgm:spPr/>
    </dgm:pt>
    <dgm:pt modelId="{E79BF0DB-833A-B44A-A84F-AA4473D645E7}" type="pres">
      <dgm:prSet presAssocID="{8EDC0B2E-7524-448B-918B-6B81867BF43F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CEA7DE76-0A62-814F-8ED2-460E1549A08F}" type="pres">
      <dgm:prSet presAssocID="{DEB58B87-A8B9-4CE4-8EE4-C48630EE6D6E}" presName="bottomLine" presStyleLbl="alignNode1" presStyleIdx="3" presStyleCnt="10">
        <dgm:presLayoutVars/>
      </dgm:prSet>
      <dgm:spPr/>
    </dgm:pt>
    <dgm:pt modelId="{C60339D4-1540-9040-8FC5-2EB8201BEFF4}" type="pres">
      <dgm:prSet presAssocID="{DEB58B87-A8B9-4CE4-8EE4-C48630EE6D6E}" presName="nodeText" presStyleLbl="bgAccFollowNode1" presStyleIdx="1" presStyleCnt="5">
        <dgm:presLayoutVars>
          <dgm:bulletEnabled val="1"/>
        </dgm:presLayoutVars>
      </dgm:prSet>
      <dgm:spPr/>
    </dgm:pt>
    <dgm:pt modelId="{24B79D44-97AD-A743-8DB0-306FEF4E7E02}" type="pres">
      <dgm:prSet presAssocID="{8EDC0B2E-7524-448B-918B-6B81867BF43F}" presName="sibTrans" presStyleCnt="0"/>
      <dgm:spPr/>
    </dgm:pt>
    <dgm:pt modelId="{21E79AE8-8BE2-C545-9DF9-15A40BBAFF34}" type="pres">
      <dgm:prSet presAssocID="{14542082-83F1-4F84-A5B8-2ED0131A818B}" presName="compositeNode" presStyleCnt="0">
        <dgm:presLayoutVars>
          <dgm:bulletEnabled val="1"/>
        </dgm:presLayoutVars>
      </dgm:prSet>
      <dgm:spPr/>
    </dgm:pt>
    <dgm:pt modelId="{340E6D9F-39D9-C240-968E-205B41A6FA43}" type="pres">
      <dgm:prSet presAssocID="{14542082-83F1-4F84-A5B8-2ED0131A818B}" presName="bgRect" presStyleLbl="bgAccFollowNode1" presStyleIdx="2" presStyleCnt="5"/>
      <dgm:spPr/>
    </dgm:pt>
    <dgm:pt modelId="{28A59DAB-74DE-A74A-90E7-06D3A074F53B}" type="pres">
      <dgm:prSet presAssocID="{514BEE10-33BF-41F1-8CF9-E07BACE6BF66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DD61F164-FE0E-1C44-B32F-8E43214E4C50}" type="pres">
      <dgm:prSet presAssocID="{14542082-83F1-4F84-A5B8-2ED0131A818B}" presName="bottomLine" presStyleLbl="alignNode1" presStyleIdx="5" presStyleCnt="10">
        <dgm:presLayoutVars/>
      </dgm:prSet>
      <dgm:spPr/>
    </dgm:pt>
    <dgm:pt modelId="{22EDA9BE-4E77-ED4F-AA88-253BC6DD7BD9}" type="pres">
      <dgm:prSet presAssocID="{14542082-83F1-4F84-A5B8-2ED0131A818B}" presName="nodeText" presStyleLbl="bgAccFollowNode1" presStyleIdx="2" presStyleCnt="5">
        <dgm:presLayoutVars>
          <dgm:bulletEnabled val="1"/>
        </dgm:presLayoutVars>
      </dgm:prSet>
      <dgm:spPr/>
    </dgm:pt>
    <dgm:pt modelId="{55C6D1AD-B280-D14E-9805-EDB8F8595A34}" type="pres">
      <dgm:prSet presAssocID="{514BEE10-33BF-41F1-8CF9-E07BACE6BF66}" presName="sibTrans" presStyleCnt="0"/>
      <dgm:spPr/>
    </dgm:pt>
    <dgm:pt modelId="{6DF359EE-B517-F24E-B7E6-5D036F198F87}" type="pres">
      <dgm:prSet presAssocID="{2BA8735C-47A8-4DA4-BA74-39FE6E82B570}" presName="compositeNode" presStyleCnt="0">
        <dgm:presLayoutVars>
          <dgm:bulletEnabled val="1"/>
        </dgm:presLayoutVars>
      </dgm:prSet>
      <dgm:spPr/>
    </dgm:pt>
    <dgm:pt modelId="{3E9FAACA-BB3C-5B4F-B8BF-2A1A7DF5C1F4}" type="pres">
      <dgm:prSet presAssocID="{2BA8735C-47A8-4DA4-BA74-39FE6E82B570}" presName="bgRect" presStyleLbl="bgAccFollowNode1" presStyleIdx="3" presStyleCnt="5"/>
      <dgm:spPr/>
    </dgm:pt>
    <dgm:pt modelId="{64548140-5972-D747-920C-41FA4D137C22}" type="pres">
      <dgm:prSet presAssocID="{1C502CE7-9139-49E5-9FC6-1AB4DADE582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DA6612EB-2927-B446-994A-80645FBBEB51}" type="pres">
      <dgm:prSet presAssocID="{2BA8735C-47A8-4DA4-BA74-39FE6E82B570}" presName="bottomLine" presStyleLbl="alignNode1" presStyleIdx="7" presStyleCnt="10">
        <dgm:presLayoutVars/>
      </dgm:prSet>
      <dgm:spPr/>
    </dgm:pt>
    <dgm:pt modelId="{729F1E8C-1B61-9C40-A19D-8B77663261EE}" type="pres">
      <dgm:prSet presAssocID="{2BA8735C-47A8-4DA4-BA74-39FE6E82B570}" presName="nodeText" presStyleLbl="bgAccFollowNode1" presStyleIdx="3" presStyleCnt="5">
        <dgm:presLayoutVars>
          <dgm:bulletEnabled val="1"/>
        </dgm:presLayoutVars>
      </dgm:prSet>
      <dgm:spPr/>
    </dgm:pt>
    <dgm:pt modelId="{B91D2567-E57D-C444-9E3D-0306AABAA2CA}" type="pres">
      <dgm:prSet presAssocID="{1C502CE7-9139-49E5-9FC6-1AB4DADE582E}" presName="sibTrans" presStyleCnt="0"/>
      <dgm:spPr/>
    </dgm:pt>
    <dgm:pt modelId="{11AFEB17-3666-1A4A-A183-0702D3C6B2DD}" type="pres">
      <dgm:prSet presAssocID="{5B3C7A01-5EE6-E849-9787-C0215A0F984B}" presName="compositeNode" presStyleCnt="0">
        <dgm:presLayoutVars>
          <dgm:bulletEnabled val="1"/>
        </dgm:presLayoutVars>
      </dgm:prSet>
      <dgm:spPr/>
    </dgm:pt>
    <dgm:pt modelId="{E0B7B7EA-E8DA-0E44-B560-5D7640BDD3F8}" type="pres">
      <dgm:prSet presAssocID="{5B3C7A01-5EE6-E849-9787-C0215A0F984B}" presName="bgRect" presStyleLbl="bgAccFollowNode1" presStyleIdx="4" presStyleCnt="5"/>
      <dgm:spPr/>
    </dgm:pt>
    <dgm:pt modelId="{1FBA8979-AE9E-3141-9CE5-7796B4C1D2C1}" type="pres">
      <dgm:prSet presAssocID="{1D93D181-990B-034D-A714-3219904C2CB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94790590-FF63-2A4B-BF6D-07E763C63166}" type="pres">
      <dgm:prSet presAssocID="{5B3C7A01-5EE6-E849-9787-C0215A0F984B}" presName="bottomLine" presStyleLbl="alignNode1" presStyleIdx="9" presStyleCnt="10">
        <dgm:presLayoutVars/>
      </dgm:prSet>
      <dgm:spPr/>
    </dgm:pt>
    <dgm:pt modelId="{FA0A0827-A754-6E49-A733-360C099D83C1}" type="pres">
      <dgm:prSet presAssocID="{5B3C7A01-5EE6-E849-9787-C0215A0F984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09623E01-19B2-4605-8790-EF19F72589CD}" srcId="{DEB58B87-A8B9-4CE4-8EE4-C48630EE6D6E}" destId="{5B9F2BA6-BB4B-4ABB-9BA6-86E9DFCEC3D3}" srcOrd="0" destOrd="0" parTransId="{51E40423-B9B3-423C-9F28-F3704FF21C1A}" sibTransId="{E5ADBFE1-376B-40A4-8D40-275209E19547}"/>
    <dgm:cxn modelId="{789E9207-F598-7B4D-8699-71F9122E3613}" type="presOf" srcId="{5249D014-008D-3948-A0E6-951821305E07}" destId="{5ED4CC52-CE2C-934A-B270-F9C7A6446683}" srcOrd="0" destOrd="1" presId="urn:microsoft.com/office/officeart/2016/7/layout/BasicLinearProcessNumbered"/>
    <dgm:cxn modelId="{6345270D-CB26-0E4F-A013-E45D382A1028}" type="presOf" srcId="{1D93D181-990B-034D-A714-3219904C2CBC}" destId="{1FBA8979-AE9E-3141-9CE5-7796B4C1D2C1}" srcOrd="0" destOrd="0" presId="urn:microsoft.com/office/officeart/2016/7/layout/BasicLinearProcessNumbered"/>
    <dgm:cxn modelId="{4B80E522-C24D-41ED-9509-5FD9BC945553}" srcId="{994FED33-D364-4F91-8541-361F9B6623A2}" destId="{14542082-83F1-4F84-A5B8-2ED0131A818B}" srcOrd="2" destOrd="0" parTransId="{F7D513B1-50AC-4E14-98CB-8388785C0762}" sibTransId="{514BEE10-33BF-41F1-8CF9-E07BACE6BF66}"/>
    <dgm:cxn modelId="{B5B3A92B-316A-5044-871E-10B1D03C723B}" type="presOf" srcId="{DEB58B87-A8B9-4CE4-8EE4-C48630EE6D6E}" destId="{C60339D4-1540-9040-8FC5-2EB8201BEFF4}" srcOrd="1" destOrd="0" presId="urn:microsoft.com/office/officeart/2016/7/layout/BasicLinearProcessNumbered"/>
    <dgm:cxn modelId="{9C557C31-E233-F048-8C8F-CF6F8C15F4BF}" type="presOf" srcId="{5B9F2BA6-BB4B-4ABB-9BA6-86E9DFCEC3D3}" destId="{C60339D4-1540-9040-8FC5-2EB8201BEFF4}" srcOrd="0" destOrd="1" presId="urn:microsoft.com/office/officeart/2016/7/layout/BasicLinearProcessNumbered"/>
    <dgm:cxn modelId="{49442C39-6C63-CA4B-9D85-9F433FFBE0F9}" type="presOf" srcId="{DEB58B87-A8B9-4CE4-8EE4-C48630EE6D6E}" destId="{93FE5154-B88E-2A48-A382-894E2E440936}" srcOrd="0" destOrd="0" presId="urn:microsoft.com/office/officeart/2016/7/layout/BasicLinearProcessNumbered"/>
    <dgm:cxn modelId="{1741BE40-085B-4059-92EB-427B31E4DC5E}" srcId="{994FED33-D364-4F91-8541-361F9B6623A2}" destId="{4976DD68-2211-4D68-AE3D-A192DBC3D93E}" srcOrd="0" destOrd="0" parTransId="{6A4BB75F-68E0-409A-BFE9-E26261226239}" sibTransId="{0A1AF5F1-26C4-481C-8C56-DB85A21A5703}"/>
    <dgm:cxn modelId="{3BD69F4A-86AD-FE4F-B616-1267474FEA6D}" type="presOf" srcId="{5B3C7A01-5EE6-E849-9787-C0215A0F984B}" destId="{E0B7B7EA-E8DA-0E44-B560-5D7640BDD3F8}" srcOrd="0" destOrd="0" presId="urn:microsoft.com/office/officeart/2016/7/layout/BasicLinearProcessNumbered"/>
    <dgm:cxn modelId="{22470854-7B13-3C43-9715-AB8B1661A38B}" type="presOf" srcId="{514BEE10-33BF-41F1-8CF9-E07BACE6BF66}" destId="{28A59DAB-74DE-A74A-90E7-06D3A074F53B}" srcOrd="0" destOrd="0" presId="urn:microsoft.com/office/officeart/2016/7/layout/BasicLinearProcessNumbered"/>
    <dgm:cxn modelId="{A138F777-6249-44FE-975E-197B3836FCFC}" srcId="{994FED33-D364-4F91-8541-361F9B6623A2}" destId="{DEB58B87-A8B9-4CE4-8EE4-C48630EE6D6E}" srcOrd="1" destOrd="0" parTransId="{01AE75FE-7B9D-4FB9-BB9A-1C0DFF295577}" sibTransId="{8EDC0B2E-7524-448B-918B-6B81867BF43F}"/>
    <dgm:cxn modelId="{1796287F-8321-495E-B6B7-37B51DECFC96}" srcId="{DEB58B87-A8B9-4CE4-8EE4-C48630EE6D6E}" destId="{DCEBD1D6-1D5B-4655-8B7F-D30B9A6A503E}" srcOrd="1" destOrd="0" parTransId="{FC54638F-AB0B-4870-8369-66F0D9FB78E4}" sibTransId="{57093C3B-AD1F-46CD-AE67-6D71ED78B5E5}"/>
    <dgm:cxn modelId="{77163C83-0A13-C54F-AD42-432549BF99A8}" srcId="{994FED33-D364-4F91-8541-361F9B6623A2}" destId="{5B3C7A01-5EE6-E849-9787-C0215A0F984B}" srcOrd="4" destOrd="0" parTransId="{27B4963F-60CF-3A47-A9E4-F34DC3A3C3BA}" sibTransId="{1D93D181-990B-034D-A714-3219904C2CBC}"/>
    <dgm:cxn modelId="{C361CF84-7CFD-614C-BB20-A7C5A4064356}" type="presOf" srcId="{2BA8735C-47A8-4DA4-BA74-39FE6E82B570}" destId="{3E9FAACA-BB3C-5B4F-B8BF-2A1A7DF5C1F4}" srcOrd="0" destOrd="0" presId="urn:microsoft.com/office/officeart/2016/7/layout/BasicLinearProcessNumbered"/>
    <dgm:cxn modelId="{DC4E4D8D-0931-BE4D-B49C-3B4DFA7335AC}" type="presOf" srcId="{4976DD68-2211-4D68-AE3D-A192DBC3D93E}" destId="{895084D5-603E-9249-859A-8DF538BA65F3}" srcOrd="0" destOrd="0" presId="urn:microsoft.com/office/officeart/2016/7/layout/BasicLinearProcessNumbered"/>
    <dgm:cxn modelId="{E48FD091-4A30-4641-922F-A9356FEF441F}" type="presOf" srcId="{2BA8735C-47A8-4DA4-BA74-39FE6E82B570}" destId="{729F1E8C-1B61-9C40-A19D-8B77663261EE}" srcOrd="1" destOrd="0" presId="urn:microsoft.com/office/officeart/2016/7/layout/BasicLinearProcessNumbered"/>
    <dgm:cxn modelId="{AC25289A-7452-E447-A887-60E3A78B95E0}" type="presOf" srcId="{4976DD68-2211-4D68-AE3D-A192DBC3D93E}" destId="{5ED4CC52-CE2C-934A-B270-F9C7A6446683}" srcOrd="1" destOrd="0" presId="urn:microsoft.com/office/officeart/2016/7/layout/BasicLinearProcessNumbered"/>
    <dgm:cxn modelId="{16985D9E-D7C0-C141-8F25-17EF20090F01}" type="presOf" srcId="{994FED33-D364-4F91-8541-361F9B6623A2}" destId="{87ADCA40-CCAC-E144-A152-C06060B710FC}" srcOrd="0" destOrd="0" presId="urn:microsoft.com/office/officeart/2016/7/layout/BasicLinearProcessNumbered"/>
    <dgm:cxn modelId="{85992BA3-9FF9-9946-8B33-893A3576D507}" srcId="{4976DD68-2211-4D68-AE3D-A192DBC3D93E}" destId="{5249D014-008D-3948-A0E6-951821305E07}" srcOrd="0" destOrd="0" parTransId="{2505F57A-3792-B545-B0A3-F3E42D3CBF35}" sibTransId="{4803A05C-1355-D947-847C-D8A5AAC47EF0}"/>
    <dgm:cxn modelId="{953D55A4-AC66-1248-9D46-B5960EC2E36D}" type="presOf" srcId="{14542082-83F1-4F84-A5B8-2ED0131A818B}" destId="{340E6D9F-39D9-C240-968E-205B41A6FA43}" srcOrd="0" destOrd="0" presId="urn:microsoft.com/office/officeart/2016/7/layout/BasicLinearProcessNumbered"/>
    <dgm:cxn modelId="{D1DC4DA6-4F0A-674D-A0D2-02009D47C783}" type="presOf" srcId="{5B3C7A01-5EE6-E849-9787-C0215A0F984B}" destId="{FA0A0827-A754-6E49-A733-360C099D83C1}" srcOrd="1" destOrd="0" presId="urn:microsoft.com/office/officeart/2016/7/layout/BasicLinearProcessNumbered"/>
    <dgm:cxn modelId="{FC446DAA-8F6B-0345-8D9C-593C9906C0D6}" type="presOf" srcId="{28D30666-B766-FA47-A783-0B312779A22F}" destId="{FA0A0827-A754-6E49-A733-360C099D83C1}" srcOrd="0" destOrd="1" presId="urn:microsoft.com/office/officeart/2016/7/layout/BasicLinearProcessNumbered"/>
    <dgm:cxn modelId="{5353D6B9-34FF-41F5-9D07-20463E27E3AF}" srcId="{994FED33-D364-4F91-8541-361F9B6623A2}" destId="{2BA8735C-47A8-4DA4-BA74-39FE6E82B570}" srcOrd="3" destOrd="0" parTransId="{F8F23C6D-6138-44AC-8532-452C5DE89706}" sibTransId="{1C502CE7-9139-49E5-9FC6-1AB4DADE582E}"/>
    <dgm:cxn modelId="{F176D2C3-79E0-EB46-8E18-2FE406905256}" type="presOf" srcId="{0A1AF5F1-26C4-481C-8C56-DB85A21A5703}" destId="{15225AD5-D2BC-5A46-8AFB-5A08E12F0FF2}" srcOrd="0" destOrd="0" presId="urn:microsoft.com/office/officeart/2016/7/layout/BasicLinearProcessNumbered"/>
    <dgm:cxn modelId="{1B9548C8-A67E-E24C-8990-71A20EA2F42D}" type="presOf" srcId="{1C502CE7-9139-49E5-9FC6-1AB4DADE582E}" destId="{64548140-5972-D747-920C-41FA4D137C22}" srcOrd="0" destOrd="0" presId="urn:microsoft.com/office/officeart/2016/7/layout/BasicLinearProcessNumbered"/>
    <dgm:cxn modelId="{528E31D9-3047-3648-8FA5-46D7586813D4}" type="presOf" srcId="{8EDC0B2E-7524-448B-918B-6B81867BF43F}" destId="{E79BF0DB-833A-B44A-A84F-AA4473D645E7}" srcOrd="0" destOrd="0" presId="urn:microsoft.com/office/officeart/2016/7/layout/BasicLinearProcessNumbered"/>
    <dgm:cxn modelId="{F165EAE4-1EBF-4E42-9C88-1DCC2EFCD25F}" type="presOf" srcId="{DCEBD1D6-1D5B-4655-8B7F-D30B9A6A503E}" destId="{C60339D4-1540-9040-8FC5-2EB8201BEFF4}" srcOrd="0" destOrd="2" presId="urn:microsoft.com/office/officeart/2016/7/layout/BasicLinearProcessNumbered"/>
    <dgm:cxn modelId="{E36C14E5-40F5-E345-8B74-6A1AEA831933}" srcId="{5B3C7A01-5EE6-E849-9787-C0215A0F984B}" destId="{28D30666-B766-FA47-A783-0B312779A22F}" srcOrd="0" destOrd="0" parTransId="{FF811995-8030-234C-BBD3-DF9340E56385}" sibTransId="{C15B7CC9-3447-3343-9144-6DFDDD8A8652}"/>
    <dgm:cxn modelId="{03D83AFB-61E0-AA4E-B9EF-14E98F0D0581}" type="presOf" srcId="{14542082-83F1-4F84-A5B8-2ED0131A818B}" destId="{22EDA9BE-4E77-ED4F-AA88-253BC6DD7BD9}" srcOrd="1" destOrd="0" presId="urn:microsoft.com/office/officeart/2016/7/layout/BasicLinearProcessNumbered"/>
    <dgm:cxn modelId="{7B6355BA-C79F-F744-AC6A-AA4893616621}" type="presParOf" srcId="{87ADCA40-CCAC-E144-A152-C06060B710FC}" destId="{F87BC986-21EC-A84C-B714-B7B509450C42}" srcOrd="0" destOrd="0" presId="urn:microsoft.com/office/officeart/2016/7/layout/BasicLinearProcessNumbered"/>
    <dgm:cxn modelId="{A4453F46-E2B8-D945-8635-B424125457D1}" type="presParOf" srcId="{F87BC986-21EC-A84C-B714-B7B509450C42}" destId="{895084D5-603E-9249-859A-8DF538BA65F3}" srcOrd="0" destOrd="0" presId="urn:microsoft.com/office/officeart/2016/7/layout/BasicLinearProcessNumbered"/>
    <dgm:cxn modelId="{E696A649-48CC-4240-811C-C20434B6E7B0}" type="presParOf" srcId="{F87BC986-21EC-A84C-B714-B7B509450C42}" destId="{15225AD5-D2BC-5A46-8AFB-5A08E12F0FF2}" srcOrd="1" destOrd="0" presId="urn:microsoft.com/office/officeart/2016/7/layout/BasicLinearProcessNumbered"/>
    <dgm:cxn modelId="{3DB5C4BF-6C88-FF44-AFB8-0244B84D7D89}" type="presParOf" srcId="{F87BC986-21EC-A84C-B714-B7B509450C42}" destId="{E728F239-F2B4-4145-A75F-5EF2DF12960F}" srcOrd="2" destOrd="0" presId="urn:microsoft.com/office/officeart/2016/7/layout/BasicLinearProcessNumbered"/>
    <dgm:cxn modelId="{34F028D9-0F2D-0149-BEBE-7E755B12E196}" type="presParOf" srcId="{F87BC986-21EC-A84C-B714-B7B509450C42}" destId="{5ED4CC52-CE2C-934A-B270-F9C7A6446683}" srcOrd="3" destOrd="0" presId="urn:microsoft.com/office/officeart/2016/7/layout/BasicLinearProcessNumbered"/>
    <dgm:cxn modelId="{7AE625EF-B368-8C46-BA32-8DD6EC7598EA}" type="presParOf" srcId="{87ADCA40-CCAC-E144-A152-C06060B710FC}" destId="{B5877DA5-8F4F-5F4A-94B5-317D0C1AEDFE}" srcOrd="1" destOrd="0" presId="urn:microsoft.com/office/officeart/2016/7/layout/BasicLinearProcessNumbered"/>
    <dgm:cxn modelId="{F9E9A699-2A2D-9440-875C-95CED0F258CD}" type="presParOf" srcId="{87ADCA40-CCAC-E144-A152-C06060B710FC}" destId="{26B89863-76BD-DA43-8F03-B4E963E5BB0A}" srcOrd="2" destOrd="0" presId="urn:microsoft.com/office/officeart/2016/7/layout/BasicLinearProcessNumbered"/>
    <dgm:cxn modelId="{080E6A66-1782-EB48-8587-74DA3FE098CD}" type="presParOf" srcId="{26B89863-76BD-DA43-8F03-B4E963E5BB0A}" destId="{93FE5154-B88E-2A48-A382-894E2E440936}" srcOrd="0" destOrd="0" presId="urn:microsoft.com/office/officeart/2016/7/layout/BasicLinearProcessNumbered"/>
    <dgm:cxn modelId="{C9B4CC91-B6D9-F44F-81A3-DB85EC457FE5}" type="presParOf" srcId="{26B89863-76BD-DA43-8F03-B4E963E5BB0A}" destId="{E79BF0DB-833A-B44A-A84F-AA4473D645E7}" srcOrd="1" destOrd="0" presId="urn:microsoft.com/office/officeart/2016/7/layout/BasicLinearProcessNumbered"/>
    <dgm:cxn modelId="{0BFC0A09-770B-A74F-B9A5-5DAB9C8873E7}" type="presParOf" srcId="{26B89863-76BD-DA43-8F03-B4E963E5BB0A}" destId="{CEA7DE76-0A62-814F-8ED2-460E1549A08F}" srcOrd="2" destOrd="0" presId="urn:microsoft.com/office/officeart/2016/7/layout/BasicLinearProcessNumbered"/>
    <dgm:cxn modelId="{2FD978EA-5C67-FB4C-AF35-0F311BEC7D46}" type="presParOf" srcId="{26B89863-76BD-DA43-8F03-B4E963E5BB0A}" destId="{C60339D4-1540-9040-8FC5-2EB8201BEFF4}" srcOrd="3" destOrd="0" presId="urn:microsoft.com/office/officeart/2016/7/layout/BasicLinearProcessNumbered"/>
    <dgm:cxn modelId="{7A503E0D-CE28-424F-B889-1F8F824EC378}" type="presParOf" srcId="{87ADCA40-CCAC-E144-A152-C06060B710FC}" destId="{24B79D44-97AD-A743-8DB0-306FEF4E7E02}" srcOrd="3" destOrd="0" presId="urn:microsoft.com/office/officeart/2016/7/layout/BasicLinearProcessNumbered"/>
    <dgm:cxn modelId="{0B2E2C82-3B9A-D647-A849-375C394F033D}" type="presParOf" srcId="{87ADCA40-CCAC-E144-A152-C06060B710FC}" destId="{21E79AE8-8BE2-C545-9DF9-15A40BBAFF34}" srcOrd="4" destOrd="0" presId="urn:microsoft.com/office/officeart/2016/7/layout/BasicLinearProcessNumbered"/>
    <dgm:cxn modelId="{0869195E-45B5-DF43-BF64-82B5F6BBD9A7}" type="presParOf" srcId="{21E79AE8-8BE2-C545-9DF9-15A40BBAFF34}" destId="{340E6D9F-39D9-C240-968E-205B41A6FA43}" srcOrd="0" destOrd="0" presId="urn:microsoft.com/office/officeart/2016/7/layout/BasicLinearProcessNumbered"/>
    <dgm:cxn modelId="{5E81DFF5-9E40-1045-9595-C390113F1332}" type="presParOf" srcId="{21E79AE8-8BE2-C545-9DF9-15A40BBAFF34}" destId="{28A59DAB-74DE-A74A-90E7-06D3A074F53B}" srcOrd="1" destOrd="0" presId="urn:microsoft.com/office/officeart/2016/7/layout/BasicLinearProcessNumbered"/>
    <dgm:cxn modelId="{8959BD26-9AE0-E646-8D97-E8ABE2D64554}" type="presParOf" srcId="{21E79AE8-8BE2-C545-9DF9-15A40BBAFF34}" destId="{DD61F164-FE0E-1C44-B32F-8E43214E4C50}" srcOrd="2" destOrd="0" presId="urn:microsoft.com/office/officeart/2016/7/layout/BasicLinearProcessNumbered"/>
    <dgm:cxn modelId="{56D8E0DC-AB14-7040-A111-DCFC4F89FB19}" type="presParOf" srcId="{21E79AE8-8BE2-C545-9DF9-15A40BBAFF34}" destId="{22EDA9BE-4E77-ED4F-AA88-253BC6DD7BD9}" srcOrd="3" destOrd="0" presId="urn:microsoft.com/office/officeart/2016/7/layout/BasicLinearProcessNumbered"/>
    <dgm:cxn modelId="{4D0FEC8A-ABA7-5C4E-AF91-EE8906E87A14}" type="presParOf" srcId="{87ADCA40-CCAC-E144-A152-C06060B710FC}" destId="{55C6D1AD-B280-D14E-9805-EDB8F8595A34}" srcOrd="5" destOrd="0" presId="urn:microsoft.com/office/officeart/2016/7/layout/BasicLinearProcessNumbered"/>
    <dgm:cxn modelId="{D4DD35D2-92B0-A646-8992-4E52A79B9D47}" type="presParOf" srcId="{87ADCA40-CCAC-E144-A152-C06060B710FC}" destId="{6DF359EE-B517-F24E-B7E6-5D036F198F87}" srcOrd="6" destOrd="0" presId="urn:microsoft.com/office/officeart/2016/7/layout/BasicLinearProcessNumbered"/>
    <dgm:cxn modelId="{9E7DD06E-BCA9-F34F-84D7-ED2ADA4B6CBE}" type="presParOf" srcId="{6DF359EE-B517-F24E-B7E6-5D036F198F87}" destId="{3E9FAACA-BB3C-5B4F-B8BF-2A1A7DF5C1F4}" srcOrd="0" destOrd="0" presId="urn:microsoft.com/office/officeart/2016/7/layout/BasicLinearProcessNumbered"/>
    <dgm:cxn modelId="{50E69B5E-F4A7-3045-9A9A-D0933EEE52F9}" type="presParOf" srcId="{6DF359EE-B517-F24E-B7E6-5D036F198F87}" destId="{64548140-5972-D747-920C-41FA4D137C22}" srcOrd="1" destOrd="0" presId="urn:microsoft.com/office/officeart/2016/7/layout/BasicLinearProcessNumbered"/>
    <dgm:cxn modelId="{095A0C61-49F7-9045-A883-1182BABC1136}" type="presParOf" srcId="{6DF359EE-B517-F24E-B7E6-5D036F198F87}" destId="{DA6612EB-2927-B446-994A-80645FBBEB51}" srcOrd="2" destOrd="0" presId="urn:microsoft.com/office/officeart/2016/7/layout/BasicLinearProcessNumbered"/>
    <dgm:cxn modelId="{8DED4B61-6415-9842-98BA-7BF1065EA7C2}" type="presParOf" srcId="{6DF359EE-B517-F24E-B7E6-5D036F198F87}" destId="{729F1E8C-1B61-9C40-A19D-8B77663261EE}" srcOrd="3" destOrd="0" presId="urn:microsoft.com/office/officeart/2016/7/layout/BasicLinearProcessNumbered"/>
    <dgm:cxn modelId="{6976212E-3740-5342-80D8-1FFAE145B950}" type="presParOf" srcId="{87ADCA40-CCAC-E144-A152-C06060B710FC}" destId="{B91D2567-E57D-C444-9E3D-0306AABAA2CA}" srcOrd="7" destOrd="0" presId="urn:microsoft.com/office/officeart/2016/7/layout/BasicLinearProcessNumbered"/>
    <dgm:cxn modelId="{77CED1B3-FC92-6A4F-8FAB-480612F18748}" type="presParOf" srcId="{87ADCA40-CCAC-E144-A152-C06060B710FC}" destId="{11AFEB17-3666-1A4A-A183-0702D3C6B2DD}" srcOrd="8" destOrd="0" presId="urn:microsoft.com/office/officeart/2016/7/layout/BasicLinearProcessNumbered"/>
    <dgm:cxn modelId="{AB1D2C81-F6B1-8B49-9F4E-00C8BC44478F}" type="presParOf" srcId="{11AFEB17-3666-1A4A-A183-0702D3C6B2DD}" destId="{E0B7B7EA-E8DA-0E44-B560-5D7640BDD3F8}" srcOrd="0" destOrd="0" presId="urn:microsoft.com/office/officeart/2016/7/layout/BasicLinearProcessNumbered"/>
    <dgm:cxn modelId="{E1064EB2-6ED0-AC49-B916-A8E4E6FE7269}" type="presParOf" srcId="{11AFEB17-3666-1A4A-A183-0702D3C6B2DD}" destId="{1FBA8979-AE9E-3141-9CE5-7796B4C1D2C1}" srcOrd="1" destOrd="0" presId="urn:microsoft.com/office/officeart/2016/7/layout/BasicLinearProcessNumbered"/>
    <dgm:cxn modelId="{37A1D530-38C7-D847-9C68-D4E7F012CC3E}" type="presParOf" srcId="{11AFEB17-3666-1A4A-A183-0702D3C6B2DD}" destId="{94790590-FF63-2A4B-BF6D-07E763C63166}" srcOrd="2" destOrd="0" presId="urn:microsoft.com/office/officeart/2016/7/layout/BasicLinearProcessNumbered"/>
    <dgm:cxn modelId="{824D300E-808B-8241-B990-4219D190366E}" type="presParOf" srcId="{11AFEB17-3666-1A4A-A183-0702D3C6B2DD}" destId="{FA0A0827-A754-6E49-A733-360C099D83C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084D5-603E-9249-859A-8DF538BA65F3}">
      <dsp:nvSpPr>
        <dsp:cNvPr id="0" name=""/>
        <dsp:cNvSpPr/>
      </dsp:nvSpPr>
      <dsp:spPr>
        <a:xfrm>
          <a:off x="3615" y="717635"/>
          <a:ext cx="1957282" cy="27401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597" tIns="330200" rIns="152597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Include </a:t>
          </a:r>
          <a:r>
            <a:rPr lang="en-US" sz="1600" kern="1200" dirty="0" err="1"/>
            <a:t>sPb</a:t>
          </a:r>
          <a:r>
            <a:rPr lang="en-US" sz="1600" kern="1200" dirty="0"/>
            <a:t>/</a:t>
          </a:r>
          <a:r>
            <a:rPr lang="en-US" sz="1600" kern="1200" dirty="0" err="1"/>
            <a:t>gPb</a:t>
          </a:r>
          <a:endParaRPr lang="en-US" sz="16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 global information, much less noise.</a:t>
          </a:r>
        </a:p>
      </dsp:txBody>
      <dsp:txXfrm>
        <a:off x="3615" y="1758910"/>
        <a:ext cx="1957282" cy="1644117"/>
      </dsp:txXfrm>
    </dsp:sp>
    <dsp:sp modelId="{15225AD5-D2BC-5A46-8AFB-5A08E12F0FF2}">
      <dsp:nvSpPr>
        <dsp:cNvPr id="0" name=""/>
        <dsp:cNvSpPr/>
      </dsp:nvSpPr>
      <dsp:spPr>
        <a:xfrm>
          <a:off x="571227" y="991655"/>
          <a:ext cx="822058" cy="8220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91" tIns="12700" rIns="64091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91615" y="1112043"/>
        <a:ext cx="581282" cy="581282"/>
      </dsp:txXfrm>
    </dsp:sp>
    <dsp:sp modelId="{E728F239-F2B4-4145-A75F-5EF2DF12960F}">
      <dsp:nvSpPr>
        <dsp:cNvPr id="0" name=""/>
        <dsp:cNvSpPr/>
      </dsp:nvSpPr>
      <dsp:spPr>
        <a:xfrm>
          <a:off x="3615" y="3457760"/>
          <a:ext cx="195728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FE5154-B88E-2A48-A382-894E2E440936}">
      <dsp:nvSpPr>
        <dsp:cNvPr id="0" name=""/>
        <dsp:cNvSpPr/>
      </dsp:nvSpPr>
      <dsp:spPr>
        <a:xfrm>
          <a:off x="2156626" y="717635"/>
          <a:ext cx="1957282" cy="274019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597" tIns="330200" rIns="152597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 training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Both rounds + data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Train on F-Score instead of SSD</a:t>
          </a:r>
        </a:p>
      </dsp:txBody>
      <dsp:txXfrm>
        <a:off x="2156626" y="1758910"/>
        <a:ext cx="1957282" cy="1644117"/>
      </dsp:txXfrm>
    </dsp:sp>
    <dsp:sp modelId="{E79BF0DB-833A-B44A-A84F-AA4473D645E7}">
      <dsp:nvSpPr>
        <dsp:cNvPr id="0" name=""/>
        <dsp:cNvSpPr/>
      </dsp:nvSpPr>
      <dsp:spPr>
        <a:xfrm>
          <a:off x="2724238" y="991655"/>
          <a:ext cx="822058" cy="8220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91" tIns="12700" rIns="64091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844626" y="1112043"/>
        <a:ext cx="581282" cy="581282"/>
      </dsp:txXfrm>
    </dsp:sp>
    <dsp:sp modelId="{CEA7DE76-0A62-814F-8ED2-460E1549A08F}">
      <dsp:nvSpPr>
        <dsp:cNvPr id="0" name=""/>
        <dsp:cNvSpPr/>
      </dsp:nvSpPr>
      <dsp:spPr>
        <a:xfrm>
          <a:off x="2156626" y="3457760"/>
          <a:ext cx="195728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0E6D9F-39D9-C240-968E-205B41A6FA43}">
      <dsp:nvSpPr>
        <dsp:cNvPr id="0" name=""/>
        <dsp:cNvSpPr/>
      </dsp:nvSpPr>
      <dsp:spPr>
        <a:xfrm>
          <a:off x="4309637" y="717635"/>
          <a:ext cx="1957282" cy="274019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597" tIns="330200" rIns="152597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Global </a:t>
          </a:r>
          <a:r>
            <a:rPr lang="en-US" sz="1600" kern="1200" err="1"/>
            <a:t>Texton</a:t>
          </a:r>
          <a:r>
            <a:rPr lang="en-US" sz="1600" kern="1200"/>
            <a:t> bank</a:t>
          </a:r>
          <a:endParaRPr lang="en-US" sz="1600" kern="1200" dirty="0"/>
        </a:p>
      </dsp:txBody>
      <dsp:txXfrm>
        <a:off x="4309637" y="1758910"/>
        <a:ext cx="1957282" cy="1644117"/>
      </dsp:txXfrm>
    </dsp:sp>
    <dsp:sp modelId="{28A59DAB-74DE-A74A-90E7-06D3A074F53B}">
      <dsp:nvSpPr>
        <dsp:cNvPr id="0" name=""/>
        <dsp:cNvSpPr/>
      </dsp:nvSpPr>
      <dsp:spPr>
        <a:xfrm>
          <a:off x="4877249" y="991655"/>
          <a:ext cx="822058" cy="82205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91" tIns="12700" rIns="64091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997637" y="1112043"/>
        <a:ext cx="581282" cy="581282"/>
      </dsp:txXfrm>
    </dsp:sp>
    <dsp:sp modelId="{DD61F164-FE0E-1C44-B32F-8E43214E4C50}">
      <dsp:nvSpPr>
        <dsp:cNvPr id="0" name=""/>
        <dsp:cNvSpPr/>
      </dsp:nvSpPr>
      <dsp:spPr>
        <a:xfrm>
          <a:off x="4309637" y="3457760"/>
          <a:ext cx="195728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9FAACA-BB3C-5B4F-B8BF-2A1A7DF5C1F4}">
      <dsp:nvSpPr>
        <dsp:cNvPr id="0" name=""/>
        <dsp:cNvSpPr/>
      </dsp:nvSpPr>
      <dsp:spPr>
        <a:xfrm>
          <a:off x="6462648" y="717635"/>
          <a:ext cx="1957282" cy="274019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597" tIns="330200" rIns="152597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Thresholding of some sort to eliminate noise</a:t>
          </a:r>
        </a:p>
      </dsp:txBody>
      <dsp:txXfrm>
        <a:off x="6462648" y="1758910"/>
        <a:ext cx="1957282" cy="1644117"/>
      </dsp:txXfrm>
    </dsp:sp>
    <dsp:sp modelId="{64548140-5972-D747-920C-41FA4D137C22}">
      <dsp:nvSpPr>
        <dsp:cNvPr id="0" name=""/>
        <dsp:cNvSpPr/>
      </dsp:nvSpPr>
      <dsp:spPr>
        <a:xfrm>
          <a:off x="7030260" y="991655"/>
          <a:ext cx="822058" cy="82205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91" tIns="12700" rIns="64091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150648" y="1112043"/>
        <a:ext cx="581282" cy="581282"/>
      </dsp:txXfrm>
    </dsp:sp>
    <dsp:sp modelId="{DA6612EB-2927-B446-994A-80645FBBEB51}">
      <dsp:nvSpPr>
        <dsp:cNvPr id="0" name=""/>
        <dsp:cNvSpPr/>
      </dsp:nvSpPr>
      <dsp:spPr>
        <a:xfrm>
          <a:off x="6462648" y="3457760"/>
          <a:ext cx="195728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B7B7EA-E8DA-0E44-B560-5D7640BDD3F8}">
      <dsp:nvSpPr>
        <dsp:cNvPr id="0" name=""/>
        <dsp:cNvSpPr/>
      </dsp:nvSpPr>
      <dsp:spPr>
        <a:xfrm>
          <a:off x="8615660" y="717635"/>
          <a:ext cx="1957282" cy="274019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597" tIns="330200" rIns="152597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Better Filtering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8615660" y="1758910"/>
        <a:ext cx="1957282" cy="1644117"/>
      </dsp:txXfrm>
    </dsp:sp>
    <dsp:sp modelId="{1FBA8979-AE9E-3141-9CE5-7796B4C1D2C1}">
      <dsp:nvSpPr>
        <dsp:cNvPr id="0" name=""/>
        <dsp:cNvSpPr/>
      </dsp:nvSpPr>
      <dsp:spPr>
        <a:xfrm>
          <a:off x="9183272" y="991655"/>
          <a:ext cx="822058" cy="8220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91" tIns="12700" rIns="64091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9303660" y="1112043"/>
        <a:ext cx="581282" cy="581282"/>
      </dsp:txXfrm>
    </dsp:sp>
    <dsp:sp modelId="{94790590-FF63-2A4B-BF6D-07E763C63166}">
      <dsp:nvSpPr>
        <dsp:cNvPr id="0" name=""/>
        <dsp:cNvSpPr/>
      </dsp:nvSpPr>
      <dsp:spPr>
        <a:xfrm>
          <a:off x="8615660" y="3457760"/>
          <a:ext cx="1957282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5A06-D3E2-6D47-9CBB-07A368B47A0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1A128-789F-5949-A169-B8DA8A66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original </a:t>
            </a:r>
            <a:r>
              <a:rPr lang="en-US" dirty="0" err="1"/>
              <a:t>Pb</a:t>
            </a:r>
            <a:r>
              <a:rPr lang="en-US" dirty="0"/>
              <a:t> attempted to work at multiple scales, but did not see any improvement gains.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Possibly because of small image size and poor choice of scales.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Maire, P. Arbela ́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Fowlkes, and J. Malik, “Using contours to detect and localize junctions in natural images,”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2008.”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85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6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1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6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26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2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2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good of results as the research paper, but these I think are the improvements that would give me identical results to the research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8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OWT = Oriented Watershed Transform -&gt; Determines initial regions for contour map output to segmentation</a:t>
            </a:r>
          </a:p>
          <a:p>
            <a:r>
              <a:rPr lang="en-US" dirty="0"/>
              <a:t>UCM = </a:t>
            </a:r>
            <a:r>
              <a:rPr lang="en-US" dirty="0" err="1"/>
              <a:t>Ultrametric</a:t>
            </a:r>
            <a:r>
              <a:rPr lang="en-US" dirty="0"/>
              <a:t> Contour Map -&gt; With OWT gives you a </a:t>
            </a:r>
            <a:r>
              <a:rPr lang="en-US" dirty="0" err="1"/>
              <a:t>hierarchichal</a:t>
            </a:r>
            <a:r>
              <a:rPr lang="en-US" dirty="0"/>
              <a:t> region tree</a:t>
            </a:r>
          </a:p>
          <a:p>
            <a:endParaRPr lang="en-US" dirty="0"/>
          </a:p>
          <a:p>
            <a:r>
              <a:rPr lang="en-US" dirty="0"/>
              <a:t>Image on left trained from BSDS300</a:t>
            </a:r>
          </a:p>
          <a:p>
            <a:r>
              <a:rPr lang="en-US" dirty="0"/>
              <a:t>Image on right trained from BSDS500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1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12 had a nice chart, gave me the idea to do edge detection. Research paper was easy to understand + didn’t require much machine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Skipped DOG filter because of size inconsistencies I didn’t want to deal with given my limited work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41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shown are: [original image, small filter results, medium filter results, large filter results]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1A128-789F-5949-A169-B8DA8A66BD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1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7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7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9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8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3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1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2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0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5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2.eecs.berkeley.edu/Research/Projects/CS/vision/grouping/papers/amfm_pami2010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ecs.berkeley.edu/Research/Projects/CS/vision/grouping/papers/amfm_pami2010.pdf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ecs.berkeley.edu/Research/Projects/CS/vision/grouping/papers/amfm_pami2010.pdf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Projects/CS/vision/grouping/papers/mfm-pami-boundary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eecs.berkeley.edu/Research/Projects/CS/vision/grouping/papers/amfm_pami2010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ecs.berkeley.edu/Research/Projects/CS/vision/grouping/papers/amfm_pami2010.pdf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MoHR/Awesome-Edge-Detection-Pap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2.eecs.berkeley.edu/Research/Projects/CS/vision/grouping/resource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ecs.berkeley.edu/Research/Projects/CS/vision/grouping/papers/amfm_pami2010.pdf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1F2EA-A446-6545-8D38-5F509187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dirty="0" err="1"/>
              <a:t>mPb</a:t>
            </a:r>
            <a:r>
              <a:rPr lang="en-US" sz="4800" dirty="0"/>
              <a:t> Contour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6CA33-AB64-7843-A6D7-90338559C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557" y="3660303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/>
              <a:t>Final Project for CSCI 4830</a:t>
            </a:r>
          </a:p>
          <a:p>
            <a:r>
              <a:rPr lang="en-US" sz="2400" dirty="0"/>
              <a:t>By Connor Thompson</a:t>
            </a:r>
          </a:p>
        </p:txBody>
      </p:sp>
    </p:spTree>
    <p:extLst>
      <p:ext uri="{BB962C8B-B14F-4D97-AF65-F5344CB8AC3E}">
        <p14:creationId xmlns:p14="http://schemas.microsoft.com/office/powerpoint/2010/main" val="194600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5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Take Histogram Differences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123783" cy="1574809"/>
          </a:xfrm>
        </p:spPr>
        <p:txBody>
          <a:bodyPr anchor="t">
            <a:normAutofit/>
          </a:bodyPr>
          <a:lstStyle/>
          <a:p>
            <a:r>
              <a:rPr lang="en-US" sz="1400" dirty="0"/>
              <a:t>Go over each pixel in each pre-rotated feature map, take rectangle matching our filter sizes around it.</a:t>
            </a:r>
          </a:p>
          <a:p>
            <a:r>
              <a:rPr lang="en-US" sz="1400" dirty="0"/>
              <a:t>Histogram each half of the rectangle, calculate chi-square distance between resulting bins.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B8A0D-69BB-7E40-A71E-3DE280F4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6" y="3576252"/>
            <a:ext cx="2006600" cy="5207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548E3F-728C-D04B-9F78-A2A1845DF05F}"/>
              </a:ext>
            </a:extLst>
          </p:cNvPr>
          <p:cNvSpPr txBox="1"/>
          <p:nvPr/>
        </p:nvSpPr>
        <p:spPr>
          <a:xfrm>
            <a:off x="7204523" y="6651226"/>
            <a:ext cx="50303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1362C-5DF9-0246-9C72-9216462D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53" y="3184511"/>
            <a:ext cx="4755997" cy="35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1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932818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6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Apply 2</a:t>
            </a:r>
            <a:r>
              <a:rPr lang="en-US" sz="2200" baseline="30000" dirty="0">
                <a:solidFill>
                  <a:schemeClr val="accent1"/>
                </a:solidFill>
              </a:rPr>
              <a:t>nd</a:t>
            </a:r>
            <a:r>
              <a:rPr lang="en-US" sz="2200" dirty="0">
                <a:solidFill>
                  <a:schemeClr val="accent1"/>
                </a:solidFill>
              </a:rPr>
              <a:t> Order </a:t>
            </a:r>
            <a:r>
              <a:rPr lang="en-US" sz="2200" dirty="0" err="1">
                <a:solidFill>
                  <a:schemeClr val="accent1"/>
                </a:solidFill>
              </a:rPr>
              <a:t>Savitzky-Golay</a:t>
            </a:r>
            <a:r>
              <a:rPr lang="en-US" sz="2200" dirty="0">
                <a:solidFill>
                  <a:schemeClr val="accent1"/>
                </a:solidFill>
              </a:rPr>
              <a:t> Filtering to Histogram Differences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123783" cy="1574809"/>
          </a:xfrm>
        </p:spPr>
        <p:txBody>
          <a:bodyPr anchor="t">
            <a:normAutofit lnSpcReduction="10000"/>
          </a:bodyPr>
          <a:lstStyle/>
          <a:p>
            <a:r>
              <a:rPr lang="en-US" sz="1400" dirty="0"/>
              <a:t>1D is included in the </a:t>
            </a:r>
            <a:r>
              <a:rPr lang="en-US" sz="1400" dirty="0" err="1"/>
              <a:t>Matlab</a:t>
            </a:r>
            <a:r>
              <a:rPr lang="en-US" sz="1400" dirty="0"/>
              <a:t> Signal Processing Toolbox.</a:t>
            </a:r>
          </a:p>
          <a:p>
            <a:r>
              <a:rPr lang="en-US" sz="1400" dirty="0"/>
              <a:t>Tried both 1D and 2D, didn’t create much difference (authors used 2D)</a:t>
            </a:r>
          </a:p>
          <a:p>
            <a:pPr lvl="1"/>
            <a:r>
              <a:rPr lang="en-US" sz="1200" dirty="0"/>
              <a:t>Pre-Filter, 1D filter, and 2D filter shown below respectively</a:t>
            </a:r>
          </a:p>
          <a:p>
            <a:r>
              <a:rPr lang="en-US" sz="1400" dirty="0"/>
              <a:t>Enhances Local Minima and Smooths Detection Peaks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8A8535-BEDC-7B4E-BE49-D6E9A2247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53" y="3945051"/>
            <a:ext cx="2494788" cy="24851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BCFFB1-89AC-BD4A-8EC3-51E8816C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70" y="3954676"/>
            <a:ext cx="2494788" cy="24851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09FC7F5-2537-E640-ABAD-279FC267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491" y="3945051"/>
            <a:ext cx="2494788" cy="24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7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Rotate Results back into Place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123783" cy="1574809"/>
          </a:xfrm>
        </p:spPr>
        <p:txBody>
          <a:bodyPr anchor="t">
            <a:normAutofit/>
          </a:bodyPr>
          <a:lstStyle/>
          <a:p>
            <a:r>
              <a:rPr lang="en-US" sz="1400" dirty="0"/>
              <a:t>Go through the filtered results for each feature, orientation, and scale and rotate it back into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A6CD-9EC2-F34B-87E7-D36CC294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481" y="3036449"/>
            <a:ext cx="4960939" cy="36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How it Works – Step 8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Create </a:t>
            </a:r>
            <a:r>
              <a:rPr lang="en-US" sz="2200" dirty="0" err="1">
                <a:solidFill>
                  <a:schemeClr val="accent1"/>
                </a:solidFill>
              </a:rPr>
              <a:t>mPb</a:t>
            </a:r>
            <a:r>
              <a:rPr lang="en-US" sz="2200" dirty="0">
                <a:solidFill>
                  <a:schemeClr val="accent1"/>
                </a:solidFill>
              </a:rPr>
              <a:t>(x, y, </a:t>
            </a:r>
            <a:r>
              <a:rPr lang="el-GR" sz="2200" dirty="0">
                <a:solidFill>
                  <a:schemeClr val="accent1"/>
                </a:solidFill>
              </a:rPr>
              <a:t>θ</a:t>
            </a:r>
            <a:r>
              <a:rPr lang="en-US" sz="2200" dirty="0">
                <a:solidFill>
                  <a:schemeClr val="accent1"/>
                </a:solidFill>
              </a:rPr>
              <a:t>)</a:t>
            </a:r>
            <a:r>
              <a:rPr lang="el-GR" sz="2200" dirty="0">
                <a:solidFill>
                  <a:schemeClr val="accent1"/>
                </a:solidFill>
              </a:rPr>
              <a:t> </a:t>
            </a:r>
            <a:br>
              <a:rPr lang="el-GR" sz="2200" dirty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962331" cy="2764280"/>
          </a:xfrm>
        </p:spPr>
        <p:txBody>
          <a:bodyPr anchor="t">
            <a:normAutofit/>
          </a:bodyPr>
          <a:lstStyle/>
          <a:p>
            <a:r>
              <a:rPr lang="en-US" sz="1400" dirty="0"/>
              <a:t>Combine gradients from each feature at each scale + orientation</a:t>
            </a:r>
          </a:p>
          <a:p>
            <a:pPr lvl="1"/>
            <a:r>
              <a:rPr lang="en-US" sz="1200" dirty="0"/>
              <a:t>Features: Textures at 3 scales + Intensity at 1 scale</a:t>
            </a:r>
          </a:p>
          <a:p>
            <a:pPr lvl="1"/>
            <a:r>
              <a:rPr lang="en-US" sz="1200" dirty="0"/>
              <a:t>Weights learned by comparing my results to ground truth segmentation data from Berkeley Segmentation Data Set (BSDS)</a:t>
            </a:r>
          </a:p>
          <a:p>
            <a:pPr lvl="2"/>
            <a:r>
              <a:rPr lang="en-US" sz="1000" dirty="0"/>
              <a:t>50/50 random weights/explore close variation of best weights</a:t>
            </a:r>
          </a:p>
          <a:p>
            <a:pPr lvl="2"/>
            <a:r>
              <a:rPr lang="en-US" sz="1000" dirty="0"/>
              <a:t>Only 10 images used (computational power limit)</a:t>
            </a:r>
          </a:p>
          <a:p>
            <a:r>
              <a:rPr lang="en-US" sz="1400" dirty="0"/>
              <a:t>Results: Gradients for our image based on all of our features, organized by the angle they were calculated at.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6A395-7407-9540-A4FB-96F8248A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003" y="3104959"/>
            <a:ext cx="2139091" cy="324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F82D5-ED6C-6546-AEF1-398EB2951C8E}"/>
              </a:ext>
            </a:extLst>
          </p:cNvPr>
          <p:cNvSpPr txBox="1"/>
          <p:nvPr/>
        </p:nvSpPr>
        <p:spPr>
          <a:xfrm>
            <a:off x="9756808" y="6361704"/>
            <a:ext cx="2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mPb</a:t>
            </a:r>
            <a:r>
              <a:rPr lang="en-US" dirty="0"/>
              <a:t>(:, :, 0)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875E35-0351-4544-9CA3-56665EC8A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07" y="5192713"/>
            <a:ext cx="2654300" cy="431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B336E79-8049-6D4F-A9BD-9626EDA84D86}"/>
              </a:ext>
            </a:extLst>
          </p:cNvPr>
          <p:cNvSpPr txBox="1"/>
          <p:nvPr/>
        </p:nvSpPr>
        <p:spPr>
          <a:xfrm>
            <a:off x="2959100" y="5586641"/>
            <a:ext cx="515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4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How it Works – Step 9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Reduce </a:t>
            </a:r>
            <a:r>
              <a:rPr lang="en-US" sz="2200" dirty="0" err="1">
                <a:solidFill>
                  <a:schemeClr val="accent1"/>
                </a:solidFill>
              </a:rPr>
              <a:t>mPb</a:t>
            </a:r>
            <a:r>
              <a:rPr lang="en-US" sz="2200" dirty="0">
                <a:solidFill>
                  <a:schemeClr val="accent1"/>
                </a:solidFill>
              </a:rPr>
              <a:t>(x, y, </a:t>
            </a:r>
            <a:r>
              <a:rPr lang="el-GR" sz="2200" dirty="0">
                <a:solidFill>
                  <a:schemeClr val="accent1"/>
                </a:solidFill>
              </a:rPr>
              <a:t>θ</a:t>
            </a:r>
            <a:r>
              <a:rPr lang="en-US" sz="2200" dirty="0">
                <a:solidFill>
                  <a:schemeClr val="accent1"/>
                </a:solidFill>
              </a:rPr>
              <a:t>) to </a:t>
            </a:r>
            <a:r>
              <a:rPr lang="en-US" sz="2200" dirty="0" err="1">
                <a:solidFill>
                  <a:schemeClr val="accent1"/>
                </a:solidFill>
              </a:rPr>
              <a:t>mPb</a:t>
            </a:r>
            <a:r>
              <a:rPr lang="en-US" sz="2200" dirty="0">
                <a:solidFill>
                  <a:schemeClr val="accent1"/>
                </a:solidFill>
              </a:rPr>
              <a:t>(x, y)</a:t>
            </a:r>
            <a:br>
              <a:rPr lang="el-GR" sz="2200" dirty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962331" cy="2764280"/>
          </a:xfrm>
        </p:spPr>
        <p:txBody>
          <a:bodyPr anchor="t">
            <a:normAutofit/>
          </a:bodyPr>
          <a:lstStyle/>
          <a:p>
            <a:r>
              <a:rPr lang="en-US" sz="1400" dirty="0"/>
              <a:t>Create final image by taking max of the gradient at each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939F4-CB52-7E4B-BF70-046FF898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65" y="2722820"/>
            <a:ext cx="19304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774F7-2647-9046-8108-DAA4147F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124715"/>
            <a:ext cx="4267200" cy="334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30B39-D4DA-7348-926C-64BEE81B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125" y="3154057"/>
            <a:ext cx="2492693" cy="32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Extensions</a:t>
            </a:r>
            <a:br>
              <a:rPr lang="el-GR" sz="3600" dirty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7366825" cy="2764280"/>
          </a:xfrm>
        </p:spPr>
        <p:txBody>
          <a:bodyPr anchor="t">
            <a:normAutofit/>
          </a:bodyPr>
          <a:lstStyle/>
          <a:p>
            <a:r>
              <a:rPr lang="en-US" sz="1600" dirty="0"/>
              <a:t>Spectral </a:t>
            </a:r>
            <a:r>
              <a:rPr lang="en-US" sz="1600" dirty="0" err="1"/>
              <a:t>Pb</a:t>
            </a:r>
            <a:r>
              <a:rPr lang="en-US" sz="1600" dirty="0"/>
              <a:t> (</a:t>
            </a:r>
            <a:r>
              <a:rPr lang="en-US" sz="1600" dirty="0" err="1"/>
              <a:t>sPb</a:t>
            </a:r>
            <a:r>
              <a:rPr lang="en-US" sz="1600" dirty="0"/>
              <a:t>) – Extends </a:t>
            </a:r>
            <a:r>
              <a:rPr lang="en-US" sz="1600" dirty="0" err="1"/>
              <a:t>mPb</a:t>
            </a:r>
            <a:r>
              <a:rPr lang="en-US" sz="1600" dirty="0"/>
              <a:t> to include globalization information</a:t>
            </a:r>
          </a:p>
          <a:p>
            <a:pPr lvl="1"/>
            <a:r>
              <a:rPr lang="en-US" sz="1400" dirty="0"/>
              <a:t>Convolve Eigenvectors with our filters</a:t>
            </a:r>
          </a:p>
          <a:p>
            <a:pPr lvl="1"/>
            <a:r>
              <a:rPr lang="en-US" sz="1400" dirty="0"/>
              <a:t>Compared to </a:t>
            </a:r>
            <a:r>
              <a:rPr lang="en-US" sz="1400" dirty="0" err="1"/>
              <a:t>mPb</a:t>
            </a:r>
            <a:r>
              <a:rPr lang="en-US" sz="1400" dirty="0"/>
              <a:t>, filters only “fire” on the strongest curves. </a:t>
            </a:r>
            <a:r>
              <a:rPr lang="en-US" sz="1400" dirty="0" err="1"/>
              <a:t>mPb</a:t>
            </a:r>
            <a:r>
              <a:rPr lang="en-US" sz="1400" dirty="0"/>
              <a:t> ”fires” on all.</a:t>
            </a:r>
          </a:p>
          <a:p>
            <a:r>
              <a:rPr lang="en-US" sz="1600" dirty="0"/>
              <a:t>Global </a:t>
            </a:r>
            <a:r>
              <a:rPr lang="en-US" sz="1600" dirty="0" err="1"/>
              <a:t>Pb</a:t>
            </a:r>
            <a:r>
              <a:rPr lang="en-US" sz="1600" dirty="0"/>
              <a:t> (</a:t>
            </a:r>
            <a:r>
              <a:rPr lang="en-US" sz="1600" dirty="0" err="1"/>
              <a:t>gPb</a:t>
            </a:r>
            <a:r>
              <a:rPr lang="en-US" sz="1600" dirty="0"/>
              <a:t>) – Combine information from </a:t>
            </a:r>
            <a:r>
              <a:rPr lang="en-US" sz="1600" dirty="0" err="1"/>
              <a:t>mPb</a:t>
            </a:r>
            <a:r>
              <a:rPr lang="en-US" sz="1600" dirty="0"/>
              <a:t> and </a:t>
            </a:r>
            <a:r>
              <a:rPr lang="en-US" sz="1600" dirty="0" err="1"/>
              <a:t>sPb</a:t>
            </a:r>
            <a:endParaRPr lang="en-US" sz="1600" dirty="0"/>
          </a:p>
          <a:p>
            <a:pPr lvl="1"/>
            <a:r>
              <a:rPr lang="en-US" sz="1400" dirty="0"/>
              <a:t>”Global Probability Boundary”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829D2-F669-7249-A2A2-F73789A7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29" y="4267329"/>
            <a:ext cx="2184400" cy="38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411B03-DACE-EA41-A64E-4621DCE1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929" y="4841875"/>
            <a:ext cx="3327400" cy="3429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1D46BF-547B-4B4E-B89D-3C28B8ED177E}"/>
              </a:ext>
            </a:extLst>
          </p:cNvPr>
          <p:cNvSpPr txBox="1"/>
          <p:nvPr/>
        </p:nvSpPr>
        <p:spPr>
          <a:xfrm>
            <a:off x="2988890" y="5206871"/>
            <a:ext cx="515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4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8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250C32-4FB0-9946-AC03-BD1218F0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r="1" b="1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07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5755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4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7F218-D0FA-5949-8AAC-3B317AE6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15" y="568335"/>
            <a:ext cx="6461708" cy="3230853"/>
          </a:xfrm>
          <a:prstGeom prst="rect">
            <a:avLst/>
          </a:prstGeom>
          <a:ln w="12700">
            <a:noFill/>
          </a:ln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7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9332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4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9006A81-4515-2147-8BB1-2DD41663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0" y="1092867"/>
            <a:ext cx="5973588" cy="2016085"/>
          </a:xfrm>
          <a:prstGeom prst="rect">
            <a:avLst/>
          </a:prstGeom>
          <a:ln w="12700"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B2FB1C-852B-BE4D-8341-37B54163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48" y="176726"/>
            <a:ext cx="5966465" cy="3848368"/>
          </a:xfrm>
          <a:prstGeom prst="rect">
            <a:avLst/>
          </a:prstGeom>
          <a:ln w="12700">
            <a:noFill/>
          </a:ln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7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5330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8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E9DEE3C-4DE7-5447-A1FB-A9963E5B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2" y="5399"/>
            <a:ext cx="5163183" cy="4040190"/>
          </a:xfrm>
          <a:prstGeom prst="rect">
            <a:avLst/>
          </a:prstGeom>
          <a:ln w="1270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ECAC9A-2019-7344-B849-81E3D9527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26" y="5704"/>
            <a:ext cx="2676624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09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vs Canny vs Paper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A8767-19D1-D344-BFA5-38D96AE3DFDC}"/>
              </a:ext>
            </a:extLst>
          </p:cNvPr>
          <p:cNvSpPr txBox="1"/>
          <p:nvPr/>
        </p:nvSpPr>
        <p:spPr>
          <a:xfrm>
            <a:off x="6197357" y="3958160"/>
            <a:ext cx="239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Built-in </a:t>
            </a:r>
            <a:r>
              <a:rPr lang="en-US" sz="1200" dirty="0" err="1"/>
              <a:t>MatLab</a:t>
            </a:r>
            <a:r>
              <a:rPr lang="en-US" sz="1200" dirty="0"/>
              <a:t> Canny Detector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7284F-D3D3-0E42-8257-F974CF13C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558" y="4122"/>
            <a:ext cx="2705100" cy="40386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8ABD0DC-1E0C-7640-8DC1-4B90942815DB}"/>
              </a:ext>
            </a:extLst>
          </p:cNvPr>
          <p:cNvSpPr txBox="1"/>
          <p:nvPr/>
        </p:nvSpPr>
        <p:spPr>
          <a:xfrm>
            <a:off x="9413065" y="3962041"/>
            <a:ext cx="239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Results from 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2D501-284F-8E48-B18A-B1824A9FC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387" y="208909"/>
            <a:ext cx="2477355" cy="383640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6D8CD43C-9F27-B941-82E1-6CC207C6BD24}"/>
              </a:ext>
            </a:extLst>
          </p:cNvPr>
          <p:cNvSpPr txBox="1"/>
          <p:nvPr/>
        </p:nvSpPr>
        <p:spPr>
          <a:xfrm>
            <a:off x="3143608" y="3978386"/>
            <a:ext cx="239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My Results</a:t>
            </a:r>
          </a:p>
        </p:txBody>
      </p:sp>
    </p:spTree>
    <p:extLst>
      <p:ext uri="{BB962C8B-B14F-4D97-AF65-F5344CB8AC3E}">
        <p14:creationId xmlns:p14="http://schemas.microsoft.com/office/powerpoint/2010/main" val="358712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657-2F23-654D-8717-7CB5CAD7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A Brief History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6E9C-A10C-CF43-8996-74E7F62C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Edge vs Contour</a:t>
            </a:r>
          </a:p>
          <a:p>
            <a:pPr lvl="1"/>
            <a:r>
              <a:rPr lang="en-US" sz="1200" dirty="0"/>
              <a:t>Edge: An abrupt change in some low-level image feature (i.e. Intensity)</a:t>
            </a:r>
          </a:p>
          <a:p>
            <a:pPr lvl="1"/>
            <a:r>
              <a:rPr lang="en-US" sz="1200" dirty="0"/>
              <a:t>Contour: A boundary, change in ownership from one object/surface to another.</a:t>
            </a:r>
          </a:p>
          <a:p>
            <a:r>
              <a:rPr lang="en-US" sz="1400" dirty="0" err="1"/>
              <a:t>Pb</a:t>
            </a:r>
            <a:r>
              <a:rPr lang="en-US" sz="1400" dirty="0"/>
              <a:t> Detector</a:t>
            </a:r>
          </a:p>
          <a:p>
            <a:pPr lvl="1"/>
            <a:r>
              <a:rPr lang="en-US" sz="1200" dirty="0"/>
              <a:t>2004 - David R. Martin, </a:t>
            </a:r>
            <a:r>
              <a:rPr lang="en-US" sz="1200" dirty="0" err="1"/>
              <a:t>Charless</a:t>
            </a:r>
            <a:r>
              <a:rPr lang="en-US" sz="1200" dirty="0"/>
              <a:t> C. Fowlkes, Jitendra Malik</a:t>
            </a:r>
          </a:p>
          <a:p>
            <a:pPr lvl="1"/>
            <a:r>
              <a:rPr lang="en-US" sz="1200" dirty="0"/>
              <a:t>“Estimate the posterior </a:t>
            </a:r>
            <a:r>
              <a:rPr lang="en-US" sz="1200" b="1" dirty="0"/>
              <a:t>P</a:t>
            </a:r>
            <a:r>
              <a:rPr lang="en-US" sz="1200" dirty="0"/>
              <a:t>robability of a </a:t>
            </a:r>
            <a:r>
              <a:rPr lang="en-US" sz="1200" b="1" dirty="0"/>
              <a:t>B</a:t>
            </a:r>
            <a:r>
              <a:rPr lang="en-US" sz="1200" dirty="0"/>
              <a:t>oundary passing through the center point... [in a given image patch]”.</a:t>
            </a:r>
          </a:p>
          <a:p>
            <a:pPr lvl="1"/>
            <a:r>
              <a:rPr lang="en-US" sz="1200" dirty="0"/>
              <a:t>Look for contours over multiple feature channels over a range of orientations and scales.</a:t>
            </a:r>
          </a:p>
          <a:p>
            <a:pPr lvl="1"/>
            <a:r>
              <a:rPr lang="en-US" sz="1200" dirty="0"/>
              <a:t>Cutting-Edge for the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89AF5-E465-5040-AAC9-ACB40B7BC702}"/>
              </a:ext>
            </a:extLst>
          </p:cNvPr>
          <p:cNvSpPr txBox="1"/>
          <p:nvPr/>
        </p:nvSpPr>
        <p:spPr>
          <a:xfrm>
            <a:off x="2077934" y="6480810"/>
            <a:ext cx="942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https://www2.eecs.berkeley.edu/Research/Projects/CS/vision/grouping/papers/mfm-pami-boundary.pdf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74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Improvements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D64CA5DA-C874-413B-B847-A64174E6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562524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263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06DBC-949E-7C4B-9DFB-7F358D3E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 err="1">
                <a:solidFill>
                  <a:schemeClr val="accent1"/>
                </a:solidFill>
              </a:rPr>
              <a:t>mPb</a:t>
            </a:r>
            <a:r>
              <a:rPr lang="en-US" sz="3600" dirty="0">
                <a:solidFill>
                  <a:schemeClr val="accent1"/>
                </a:solidFill>
              </a:rPr>
              <a:t> Extension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0DA49-A572-644F-8932-6910D5ED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2010 – Pablo </a:t>
            </a:r>
            <a:r>
              <a:rPr lang="en-US" sz="1600" dirty="0" err="1"/>
              <a:t>Arbelaez</a:t>
            </a:r>
            <a:r>
              <a:rPr lang="en-US" sz="1600" dirty="0"/>
              <a:t>, Michael Maire, </a:t>
            </a:r>
            <a:r>
              <a:rPr lang="en-US" sz="1600" dirty="0" err="1"/>
              <a:t>Charless</a:t>
            </a:r>
            <a:r>
              <a:rPr lang="en-US" sz="1600" dirty="0"/>
              <a:t> Fowlkes, Jitendra Malik</a:t>
            </a:r>
          </a:p>
          <a:p>
            <a:r>
              <a:rPr lang="en-US" sz="1600" dirty="0"/>
              <a:t>“Multiscale Extension of the </a:t>
            </a:r>
            <a:r>
              <a:rPr lang="en-US" sz="1600" dirty="0" err="1"/>
              <a:t>Pb</a:t>
            </a:r>
            <a:r>
              <a:rPr lang="en-US" sz="1600" dirty="0"/>
              <a:t> detector”</a:t>
            </a:r>
          </a:p>
          <a:p>
            <a:pPr lvl="1"/>
            <a:r>
              <a:rPr lang="en-US" sz="1400" dirty="0"/>
              <a:t>Generate gradients for image features at multiple scales, then combine into one signal.</a:t>
            </a:r>
          </a:p>
          <a:p>
            <a:pPr lvl="2"/>
            <a:r>
              <a:rPr lang="en-US" sz="1200" dirty="0"/>
              <a:t>Allows for fine + coarse detection</a:t>
            </a:r>
          </a:p>
          <a:p>
            <a:r>
              <a:rPr lang="en-US" sz="1600" dirty="0"/>
              <a:t>One faucet of cutting-edge </a:t>
            </a:r>
            <a:r>
              <a:rPr lang="en-US" sz="1600" dirty="0" err="1"/>
              <a:t>gPb</a:t>
            </a:r>
            <a:r>
              <a:rPr lang="en-US" sz="1600" dirty="0"/>
              <a:t> detector</a:t>
            </a:r>
          </a:p>
          <a:p>
            <a:pPr lvl="1"/>
            <a:r>
              <a:rPr lang="en-US" sz="1400" dirty="0" err="1"/>
              <a:t>sPb</a:t>
            </a:r>
            <a:r>
              <a:rPr lang="en-US" sz="1400" dirty="0"/>
              <a:t> being the other faucet, which builds off </a:t>
            </a:r>
            <a:r>
              <a:rPr lang="en-US" sz="1400" dirty="0" err="1"/>
              <a:t>mPb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C6034-3FF1-E34A-ABB5-1EF6566E8235}"/>
              </a:ext>
            </a:extLst>
          </p:cNvPr>
          <p:cNvSpPr txBox="1"/>
          <p:nvPr/>
        </p:nvSpPr>
        <p:spPr>
          <a:xfrm>
            <a:off x="2077934" y="6379029"/>
            <a:ext cx="972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5A3B15-45D2-0241-87C4-D9E75A4F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309" y="1169796"/>
            <a:ext cx="4767264" cy="452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A708D-6A4A-E346-844B-9F5EB5BA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65" y="1169796"/>
            <a:ext cx="4769069" cy="452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B9DE-4561-B840-AA92-746E28ADF16A}"/>
              </a:ext>
            </a:extLst>
          </p:cNvPr>
          <p:cNvSpPr txBox="1"/>
          <p:nvPr/>
        </p:nvSpPr>
        <p:spPr>
          <a:xfrm>
            <a:off x="348343" y="6455229"/>
            <a:ext cx="1150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1BB81-7D71-AD41-A25B-485E7C6E0ECB}"/>
              </a:ext>
            </a:extLst>
          </p:cNvPr>
          <p:cNvSpPr txBox="1"/>
          <p:nvPr/>
        </p:nvSpPr>
        <p:spPr>
          <a:xfrm>
            <a:off x="987660" y="985130"/>
            <a:ext cx="36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 Detection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9228E9-1A1F-7640-B9C4-68225314CAE9}"/>
              </a:ext>
            </a:extLst>
          </p:cNvPr>
          <p:cNvSpPr txBox="1"/>
          <p:nvPr/>
        </p:nvSpPr>
        <p:spPr>
          <a:xfrm>
            <a:off x="7034212" y="376238"/>
            <a:ext cx="362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 (dotted lines) &amp; Segmentation (solid lines) Detection</a:t>
            </a:r>
          </a:p>
        </p:txBody>
      </p:sp>
    </p:spTree>
    <p:extLst>
      <p:ext uri="{BB962C8B-B14F-4D97-AF65-F5344CB8AC3E}">
        <p14:creationId xmlns:p14="http://schemas.microsoft.com/office/powerpoint/2010/main" val="416226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Motivation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Wanted to implement something from research</a:t>
            </a:r>
          </a:p>
          <a:p>
            <a:r>
              <a:rPr lang="en-US" sz="1600" dirty="0"/>
              <a:t>Lecture 12</a:t>
            </a:r>
          </a:p>
          <a:p>
            <a:pPr lvl="1"/>
            <a:r>
              <a:rPr lang="en-US" sz="1400" dirty="0">
                <a:hlinkClick r:id="rId3"/>
              </a:rPr>
              <a:t>https://github.com/MarkMoHR/Awesome-Edge-Detection-Papers</a:t>
            </a:r>
            <a:endParaRPr lang="en-US" sz="1400" dirty="0"/>
          </a:p>
          <a:p>
            <a:pPr lvl="1"/>
            <a:r>
              <a:rPr lang="en-US" sz="1400" dirty="0"/>
              <a:t>One of the few without heavy machine learning</a:t>
            </a:r>
          </a:p>
          <a:p>
            <a:pPr lvl="1"/>
            <a:r>
              <a:rPr lang="en-US" sz="1400" dirty="0"/>
              <a:t>Fairly straightforward research paper</a:t>
            </a:r>
          </a:p>
          <a:p>
            <a:pPr lvl="1"/>
            <a:r>
              <a:rPr lang="en-US" sz="1400" dirty="0"/>
              <a:t>Great results – some of the best without ML (so far…)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39943-0702-FD43-AD42-00C8F0AB1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347" y="3714226"/>
            <a:ext cx="4058653" cy="31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1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Generate Filter Bank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123783" cy="1574809"/>
          </a:xfrm>
        </p:spPr>
        <p:txBody>
          <a:bodyPr anchor="t">
            <a:normAutofit/>
          </a:bodyPr>
          <a:lstStyle/>
          <a:p>
            <a:r>
              <a:rPr lang="en-US" sz="1400" dirty="0"/>
              <a:t>8 oriented even and odd symmetric Gaussian Derivative filters + 1 difference of Gaussian filter</a:t>
            </a:r>
          </a:p>
          <a:p>
            <a:pPr lvl="1"/>
            <a:r>
              <a:rPr lang="en-US" sz="1200" dirty="0"/>
              <a:t>I skipped out on the DOG filter </a:t>
            </a:r>
            <a:r>
              <a:rPr lang="en-US" sz="1200" dirty="0">
                <a:sym typeface="Wingdings" pitchFamily="2" charset="2"/>
              </a:rPr>
              <a:t>:(</a:t>
            </a:r>
          </a:p>
          <a:p>
            <a:r>
              <a:rPr lang="en-US" sz="1400" dirty="0"/>
              <a:t>Generate at 3 scales (19, 27, 39) – total of 48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A8A2B-2A4F-C34F-BAB4-E013AA58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12" y="4202862"/>
            <a:ext cx="9379250" cy="589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681EC-BBD9-BB45-92A2-4930004093F8}"/>
              </a:ext>
            </a:extLst>
          </p:cNvPr>
          <p:cNvSpPr txBox="1"/>
          <p:nvPr/>
        </p:nvSpPr>
        <p:spPr>
          <a:xfrm>
            <a:off x="2077934" y="6176356"/>
            <a:ext cx="976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with code from original paper linked here: </a:t>
            </a:r>
            <a:r>
              <a:rPr lang="en-US" sz="1200" dirty="0">
                <a:hlinkClick r:id="rId4"/>
              </a:rPr>
              <a:t>https://www2.eecs.berkeley.edu/Research/Projects/CS/vision/grouping/resources.html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34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2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Convolve + Cluster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4" y="1918996"/>
            <a:ext cx="6123783" cy="959292"/>
          </a:xfrm>
        </p:spPr>
        <p:txBody>
          <a:bodyPr anchor="t">
            <a:normAutofit/>
          </a:bodyPr>
          <a:lstStyle/>
          <a:p>
            <a:r>
              <a:rPr lang="en-US" sz="1200" dirty="0"/>
              <a:t>Convolve each filter with your image, K-Means Cluster results to generate local image </a:t>
            </a:r>
            <a:r>
              <a:rPr lang="en-US" sz="1200" dirty="0" err="1"/>
              <a:t>textons</a:t>
            </a:r>
            <a:endParaRPr lang="en-US" sz="1200" dirty="0"/>
          </a:p>
          <a:p>
            <a:pPr lvl="1"/>
            <a:r>
              <a:rPr lang="en-US" sz="1000" dirty="0"/>
              <a:t>Can alternatively make global </a:t>
            </a:r>
            <a:r>
              <a:rPr lang="en-US" sz="1000" dirty="0" err="1"/>
              <a:t>texton</a:t>
            </a:r>
            <a:r>
              <a:rPr lang="en-US" sz="1000" dirty="0"/>
              <a:t>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C8D0E-6754-6B44-848B-F27A9C34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2" y="2738870"/>
            <a:ext cx="5327650" cy="12012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13AE154-6FFD-1B4E-8179-7348A024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638" y="3922186"/>
            <a:ext cx="5361373" cy="11732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1F973A-59EB-3A4F-BEC4-1500AF464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178" y="5085146"/>
            <a:ext cx="5344833" cy="17606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0629FB-F7A1-AE4E-9A88-0BB998E5E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292" y="5072538"/>
            <a:ext cx="1766885" cy="17668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10366F-3579-D448-AB9F-4CF1CA53C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291" y="3913434"/>
            <a:ext cx="1773024" cy="11820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5749B5-293C-894A-9AB1-A57BD8CF23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403" y="2730245"/>
            <a:ext cx="1787910" cy="11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3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Add Intensity Information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123783" cy="1574809"/>
          </a:xfrm>
        </p:spPr>
        <p:txBody>
          <a:bodyPr anchor="t">
            <a:normAutofit/>
          </a:bodyPr>
          <a:lstStyle/>
          <a:p>
            <a:r>
              <a:rPr lang="en-US" sz="1400" dirty="0"/>
              <a:t>Add Intensity information from inputted grayscale image to our results</a:t>
            </a:r>
          </a:p>
        </p:txBody>
      </p:sp>
    </p:spTree>
    <p:extLst>
      <p:ext uri="{BB962C8B-B14F-4D97-AF65-F5344CB8AC3E}">
        <p14:creationId xmlns:p14="http://schemas.microsoft.com/office/powerpoint/2010/main" val="275621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E187-AEBF-234D-8A69-C7512A4E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How it Works – Step 4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2200" dirty="0">
                <a:solidFill>
                  <a:schemeClr val="accent1"/>
                </a:solidFill>
              </a:rPr>
              <a:t>Pre-Rotate Features in 8 Orientations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E17C-D5F1-1342-8CCF-45E764D89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5"/>
            <a:ext cx="6512895" cy="2181639"/>
          </a:xfrm>
        </p:spPr>
        <p:txBody>
          <a:bodyPr anchor="t">
            <a:normAutofit lnSpcReduction="10000"/>
          </a:bodyPr>
          <a:lstStyle/>
          <a:p>
            <a:r>
              <a:rPr lang="en-US" sz="1400" dirty="0"/>
              <a:t>Normally, take oriented difference of two semi-circles centered at each pixel.</a:t>
            </a:r>
          </a:p>
          <a:p>
            <a:r>
              <a:rPr lang="en-US" sz="1400" dirty="0"/>
              <a:t>To save computation time, we can pre-rotate the image in each orientation we want. To further simplify, we can use rectangles instead of circles to approximate.</a:t>
            </a:r>
          </a:p>
          <a:p>
            <a:pPr lvl="1"/>
            <a:r>
              <a:rPr lang="en-US" sz="1200" dirty="0"/>
              <a:t>Covered in Appendix of research paper, greatly reduces time complexity.</a:t>
            </a:r>
          </a:p>
          <a:p>
            <a:pPr lvl="2"/>
            <a:r>
              <a:rPr lang="en-US" sz="1000" dirty="0"/>
              <a:t>O(Nr</a:t>
            </a:r>
            <a:r>
              <a:rPr lang="en-US" sz="1000" baseline="30000" dirty="0"/>
              <a:t>2</a:t>
            </a:r>
            <a:r>
              <a:rPr lang="en-US" sz="1000" dirty="0"/>
              <a:t>) </a:t>
            </a:r>
            <a:r>
              <a:rPr lang="en-US" sz="1000" dirty="0">
                <a:sym typeface="Wingdings" pitchFamily="2" charset="2"/>
              </a:rPr>
              <a:t> O(NB)</a:t>
            </a:r>
          </a:p>
          <a:p>
            <a:pPr lvl="3"/>
            <a:r>
              <a:rPr lang="en-US" sz="800" dirty="0">
                <a:sym typeface="Wingdings" pitchFamily="2" charset="2"/>
              </a:rPr>
              <a:t>N = pixels, r = radius, B = Bins in histogram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0CFC3-30E6-674E-8CEF-0E3F2063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90" y="3867249"/>
            <a:ext cx="5472112" cy="297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196B2-14DF-FE43-A1E8-06FD642D9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19" y="5116205"/>
            <a:ext cx="4677099" cy="17530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83941D-2788-5C49-81B5-934157CB205B}"/>
              </a:ext>
            </a:extLst>
          </p:cNvPr>
          <p:cNvSpPr txBox="1"/>
          <p:nvPr/>
        </p:nvSpPr>
        <p:spPr>
          <a:xfrm>
            <a:off x="6855202" y="6708533"/>
            <a:ext cx="515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https://www2.eecs.berkeley.edu/Research/Projects/CS/vision/grouping/papers/amfm_pami2010.pdf</a:t>
            </a:r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7931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{CEE327EF-4B4F-1744-82FA-FCC7E2E8E80C}tf16401369</Template>
  <TotalTime>2225</TotalTime>
  <Words>1175</Words>
  <Application>Microsoft Macintosh PowerPoint</Application>
  <PresentationFormat>Widescreen</PresentationFormat>
  <Paragraphs>128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Rockwell</vt:lpstr>
      <vt:lpstr>Wingdings</vt:lpstr>
      <vt:lpstr>Atlas</vt:lpstr>
      <vt:lpstr>mPb Contour Detection</vt:lpstr>
      <vt:lpstr>A Brief History</vt:lpstr>
      <vt:lpstr>mPb Extension</vt:lpstr>
      <vt:lpstr>PowerPoint Presentation</vt:lpstr>
      <vt:lpstr>Motivation</vt:lpstr>
      <vt:lpstr>How it Works – Step 1 Generate Filter Bank</vt:lpstr>
      <vt:lpstr>How it Works – Step 2 Convolve + Cluster</vt:lpstr>
      <vt:lpstr>How it Works – Step 3 Add Intensity Information</vt:lpstr>
      <vt:lpstr>How it Works – Step 4 Pre-Rotate Features in 8 Orientations</vt:lpstr>
      <vt:lpstr>How it Works – Step 5 Take Histogram Differences</vt:lpstr>
      <vt:lpstr>How it Works – Step 6 Apply 2nd Order Savitzky-Golay Filtering to Histogram Differences</vt:lpstr>
      <vt:lpstr>How it Works – Step 7 Rotate Results back into Place</vt:lpstr>
      <vt:lpstr>How it Works – Step 8 Create mPb(x, y, θ)  </vt:lpstr>
      <vt:lpstr>How it Works – Step 9 Reduce mPb(x, y, θ) to mPb(x, y) </vt:lpstr>
      <vt:lpstr>Extensions </vt:lpstr>
      <vt:lpstr>Results</vt:lpstr>
      <vt:lpstr>Results</vt:lpstr>
      <vt:lpstr>Results</vt:lpstr>
      <vt:lpstr>vs Canny vs Paper Results</vt:lpstr>
      <vt:lpstr>Improvements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mPb Contour Detection</dc:title>
  <dc:creator>Connor Thompson</dc:creator>
  <cp:lastModifiedBy>Connor Thompson</cp:lastModifiedBy>
  <cp:revision>102</cp:revision>
  <dcterms:created xsi:type="dcterms:W3CDTF">2020-04-28T01:49:28Z</dcterms:created>
  <dcterms:modified xsi:type="dcterms:W3CDTF">2020-04-29T14:55:18Z</dcterms:modified>
</cp:coreProperties>
</file>